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026" r:id="rId1"/>
  </p:sldMasterIdLst>
  <p:notesMasterIdLst>
    <p:notesMasterId r:id="rId49"/>
  </p:notesMasterIdLst>
  <p:handoutMasterIdLst>
    <p:handoutMasterId r:id="rId50"/>
  </p:handoutMasterIdLst>
  <p:sldIdLst>
    <p:sldId id="256" r:id="rId2"/>
    <p:sldId id="257" r:id="rId3"/>
    <p:sldId id="391" r:id="rId4"/>
    <p:sldId id="312" r:id="rId5"/>
    <p:sldId id="314" r:id="rId6"/>
    <p:sldId id="315" r:id="rId7"/>
    <p:sldId id="327" r:id="rId8"/>
    <p:sldId id="272" r:id="rId9"/>
    <p:sldId id="282" r:id="rId10"/>
    <p:sldId id="297" r:id="rId11"/>
    <p:sldId id="283" r:id="rId12"/>
    <p:sldId id="273" r:id="rId13"/>
    <p:sldId id="305" r:id="rId14"/>
    <p:sldId id="313" r:id="rId15"/>
    <p:sldId id="328" r:id="rId16"/>
    <p:sldId id="370" r:id="rId17"/>
    <p:sldId id="347" r:id="rId18"/>
    <p:sldId id="348" r:id="rId19"/>
    <p:sldId id="359" r:id="rId20"/>
    <p:sldId id="369" r:id="rId21"/>
    <p:sldId id="377" r:id="rId22"/>
    <p:sldId id="392" r:id="rId23"/>
    <p:sldId id="371" r:id="rId24"/>
    <p:sldId id="372" r:id="rId25"/>
    <p:sldId id="373" r:id="rId26"/>
    <p:sldId id="374" r:id="rId27"/>
    <p:sldId id="386" r:id="rId28"/>
    <p:sldId id="387" r:id="rId29"/>
    <p:sldId id="388" r:id="rId30"/>
    <p:sldId id="393" r:id="rId31"/>
    <p:sldId id="375" r:id="rId32"/>
    <p:sldId id="376" r:id="rId33"/>
    <p:sldId id="378" r:id="rId34"/>
    <p:sldId id="276" r:id="rId35"/>
    <p:sldId id="319" r:id="rId36"/>
    <p:sldId id="320" r:id="rId37"/>
    <p:sldId id="316" r:id="rId38"/>
    <p:sldId id="317" r:id="rId39"/>
    <p:sldId id="318" r:id="rId40"/>
    <p:sldId id="321" r:id="rId41"/>
    <p:sldId id="323" r:id="rId42"/>
    <p:sldId id="325" r:id="rId43"/>
    <p:sldId id="358" r:id="rId44"/>
    <p:sldId id="278" r:id="rId45"/>
    <p:sldId id="279" r:id="rId46"/>
    <p:sldId id="280" r:id="rId47"/>
    <p:sldId id="281" r:id="rId48"/>
  </p:sldIdLst>
  <p:sldSz cx="12192000" cy="6858000"/>
  <p:notesSz cx="9866313" cy="673576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cj" initials="k" lastIdx="1" clrIdx="0">
    <p:extLst>
      <p:ext uri="{19B8F6BF-5375-455C-9EA6-DF929625EA0E}">
        <p15:presenceInfo xmlns:p15="http://schemas.microsoft.com/office/powerpoint/2012/main" userId="kcj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CDE0D9"/>
    <a:srgbClr val="E8F0ED"/>
    <a:srgbClr val="12345A"/>
    <a:srgbClr val="FF40FF"/>
    <a:srgbClr val="35D4EC"/>
    <a:srgbClr val="E8F1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8603FDC-E32A-4AB5-989C-0864C3EAD2B8}" styleName="테마 스타일 2 - 강조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206" autoAdjust="0"/>
    <p:restoredTop sz="94660"/>
  </p:normalViewPr>
  <p:slideViewPr>
    <p:cSldViewPr snapToGrid="0">
      <p:cViewPr varScale="1">
        <p:scale>
          <a:sx n="118" d="100"/>
          <a:sy n="118" d="100"/>
        </p:scale>
        <p:origin x="49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handoutMaster" Target="handoutMasters/handoutMaster1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commentAuthors" Target="commentAuthor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275402" cy="33795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5588628" y="0"/>
            <a:ext cx="4275402" cy="33795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476C4B-EBD1-460B-8643-7B684B7750CD}" type="datetimeFigureOut">
              <a:rPr lang="ko-KR" altLang="en-US" smtClean="0"/>
              <a:t>2018. 3. 20.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6397806"/>
            <a:ext cx="4275402" cy="33795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5588628" y="6397806"/>
            <a:ext cx="4275402" cy="33795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ED55C9-6057-4B3D-9E0D-E62B70A57A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073552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275402" cy="33795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588628" y="0"/>
            <a:ext cx="4275402" cy="33795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70FDD3-C31E-8240-9A02-AF5E4D63B649}" type="datetimeFigureOut">
              <a:rPr kumimoji="1" lang="ko-KR" altLang="en-US" smtClean="0"/>
              <a:t>2018. 3. 20.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913063" y="841375"/>
            <a:ext cx="4040187" cy="22733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86632" y="3241586"/>
            <a:ext cx="7893050" cy="265220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397806"/>
            <a:ext cx="4275402" cy="33795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588628" y="6397806"/>
            <a:ext cx="4275402" cy="33795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06459C-BBFC-9F4A-A7CC-FE8CAE43F3C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627482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06459C-BBFC-9F4A-A7CC-FE8CAE43F3C4}" type="slidenum">
              <a:rPr kumimoji="1" lang="ko-KR" altLang="en-US" smtClean="0"/>
              <a:t>27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417493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06459C-BBFC-9F4A-A7CC-FE8CAE43F3C4}" type="slidenum">
              <a:rPr kumimoji="1" lang="ko-KR" altLang="en-US" smtClean="0"/>
              <a:t>28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201115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06459C-BBFC-9F4A-A7CC-FE8CAE43F3C4}" type="slidenum">
              <a:rPr kumimoji="1" lang="ko-KR" altLang="en-US" smtClean="0"/>
              <a:t>29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942190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06459C-BBFC-9F4A-A7CC-FE8CAE43F3C4}" type="slidenum">
              <a:rPr kumimoji="1" lang="ko-KR" altLang="en-US" smtClean="0"/>
              <a:t>30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931757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 title="Page Number Shape"/>
          <p:cNvSpPr/>
          <p:nvPr/>
        </p:nvSpPr>
        <p:spPr bwMode="auto">
          <a:xfrm>
            <a:off x="11784011" y="118920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88913" y="1143293"/>
            <a:ext cx="7034362" cy="4268965"/>
          </a:xfrm>
        </p:spPr>
        <p:txBody>
          <a:bodyPr anchor="t">
            <a:normAutofit/>
          </a:bodyPr>
          <a:lstStyle>
            <a:lvl1pPr algn="l">
              <a:lnSpc>
                <a:spcPct val="85000"/>
              </a:lnSpc>
              <a:defRPr sz="7700" cap="all" baseline="0">
                <a:solidFill>
                  <a:schemeClr val="tx2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88914" y="5537925"/>
            <a:ext cx="7034362" cy="706355"/>
          </a:xfrm>
        </p:spPr>
        <p:txBody>
          <a:bodyPr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sz="2000" b="0" i="1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88913" y="6314440"/>
            <a:ext cx="1596622" cy="365125"/>
          </a:xfrm>
        </p:spPr>
        <p:txBody>
          <a:bodyPr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3/20/18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00591" y="6314440"/>
            <a:ext cx="5122683" cy="365125"/>
          </a:xfrm>
        </p:spPr>
        <p:txBody>
          <a:bodyPr/>
          <a:lstStyle>
            <a:lvl1pPr algn="l">
              <a:defRPr b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84011" y="1416216"/>
            <a:ext cx="407988" cy="365125"/>
          </a:xfrm>
        </p:spPr>
        <p:txBody>
          <a:bodyPr/>
          <a:lstStyle>
            <a:lvl1pPr algn="r">
              <a:defRPr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 title="Verticle Rule Line"/>
          <p:cNvCxnSpPr/>
          <p:nvPr/>
        </p:nvCxnSpPr>
        <p:spPr>
          <a:xfrm>
            <a:off x="773855" y="1257300"/>
            <a:ext cx="0" cy="560070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orient="horz" pos="792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81600" y="640080"/>
            <a:ext cx="6248398" cy="5584142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smtClean="0"/>
              <a:t>3/20/18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 title="Page Number Shape"/>
          <p:cNvSpPr/>
          <p:nvPr/>
        </p:nvSpPr>
        <p:spPr bwMode="auto">
          <a:xfrm>
            <a:off x="11784011" y="5380580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90765" y="642931"/>
            <a:ext cx="2446670" cy="467810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642932"/>
            <a:ext cx="7070678" cy="467810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36187" y="5927131"/>
            <a:ext cx="3814856" cy="365125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3/20/18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536187" y="6315949"/>
            <a:ext cx="381485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84011" y="5607592"/>
            <a:ext cx="40798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3" name="Straight Connector 12" title="Horizontal Rule Line"/>
          <p:cNvCxnSpPr/>
          <p:nvPr/>
        </p:nvCxnSpPr>
        <p:spPr>
          <a:xfrm>
            <a:off x="0" y="6199730"/>
            <a:ext cx="10260011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pos="6456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 title="Page Number Shape"/>
          <p:cNvSpPr/>
          <p:nvPr/>
        </p:nvSpPr>
        <p:spPr bwMode="auto">
          <a:xfrm>
            <a:off x="11784011" y="1393748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7673" y="2571722"/>
            <a:ext cx="8296654" cy="3286153"/>
          </a:xfrm>
        </p:spPr>
        <p:txBody>
          <a:bodyPr anchor="t">
            <a:normAutofit/>
          </a:bodyPr>
          <a:lstStyle>
            <a:lvl1pPr>
              <a:lnSpc>
                <a:spcPct val="85000"/>
              </a:lnSpc>
              <a:defRPr sz="7700" cap="all" baseline="0">
                <a:solidFill>
                  <a:schemeClr val="accent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7673" y="1393748"/>
            <a:ext cx="8401429" cy="819150"/>
          </a:xfrm>
        </p:spPr>
        <p:txBody>
          <a:bodyPr anchor="ctr">
            <a:normAutofit/>
          </a:bodyPr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2000" b="0" i="1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742955" y="6314439"/>
            <a:ext cx="1596622" cy="365125"/>
          </a:xfrm>
        </p:spPr>
        <p:txBody>
          <a:bodyPr/>
          <a:lstStyle>
            <a:lvl1pPr>
              <a:defRPr sz="1200">
                <a:solidFill>
                  <a:schemeClr val="accent1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3/20/18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47673" y="6314440"/>
            <a:ext cx="6480226" cy="365125"/>
          </a:xfrm>
        </p:spPr>
        <p:txBody>
          <a:bodyPr/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84011" y="1620760"/>
            <a:ext cx="407988" cy="36512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 title="Horizontal Rule Line"/>
          <p:cNvCxnSpPr/>
          <p:nvPr/>
        </p:nvCxnSpPr>
        <p:spPr>
          <a:xfrm flipH="1">
            <a:off x="1" y="6178167"/>
            <a:ext cx="10244326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pos="6456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81600" y="540628"/>
            <a:ext cx="6248400" cy="2488946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81600" y="3712467"/>
            <a:ext cx="6248400" cy="248222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smtClean="0"/>
              <a:t>3/20/18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57784"/>
            <a:ext cx="3831336" cy="4956048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81600" y="558065"/>
            <a:ext cx="6245352" cy="914400"/>
          </a:xfrm>
        </p:spPr>
        <p:txBody>
          <a:bodyPr anchor="b">
            <a:normAutofit/>
          </a:bodyPr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2400" b="0" i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81600" y="1526671"/>
            <a:ext cx="6245352" cy="175564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81600" y="3700826"/>
            <a:ext cx="6248400" cy="914400"/>
          </a:xfrm>
        </p:spPr>
        <p:txBody>
          <a:bodyPr anchor="b">
            <a:normAutofit/>
          </a:bodyPr>
          <a:lstStyle>
            <a:lvl1pPr marL="0" indent="0">
              <a:buNone/>
              <a:defRPr sz="2400" b="0" i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81600" y="4669432"/>
            <a:ext cx="6245352" cy="175564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3/20/18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3/20/18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3/20/18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55479"/>
            <a:ext cx="3838776" cy="1921022"/>
          </a:xfrm>
        </p:spPr>
        <p:txBody>
          <a:bodyPr anchor="t">
            <a:noAutofit/>
          </a:bodyPr>
          <a:lstStyle>
            <a:lvl1pPr>
              <a:lnSpc>
                <a:spcPct val="93000"/>
              </a:lnSpc>
              <a:defRPr sz="4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564147"/>
            <a:ext cx="6248400" cy="5622644"/>
          </a:xfrm>
        </p:spPr>
        <p:txBody>
          <a:bodyPr/>
          <a:lstStyle>
            <a:lvl1pPr>
              <a:lnSpc>
                <a:spcPct val="112000"/>
              </a:lnSpc>
              <a:defRPr sz="2000"/>
            </a:lvl1pPr>
            <a:lvl2pPr>
              <a:lnSpc>
                <a:spcPct val="112000"/>
              </a:lnSpc>
              <a:defRPr sz="1800"/>
            </a:lvl2pPr>
            <a:lvl3pPr>
              <a:lnSpc>
                <a:spcPct val="112000"/>
              </a:lnSpc>
              <a:defRPr sz="1600"/>
            </a:lvl3pPr>
            <a:lvl4pPr>
              <a:lnSpc>
                <a:spcPct val="112000"/>
              </a:lnSpc>
              <a:defRPr sz="1400"/>
            </a:lvl4pPr>
            <a:lvl5pPr>
              <a:lnSpc>
                <a:spcPct val="112000"/>
              </a:lnSpc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2000" y="2621512"/>
            <a:ext cx="3838776" cy="3239537"/>
          </a:xfrm>
        </p:spPr>
        <p:txBody>
          <a:bodyPr/>
          <a:lstStyle>
            <a:lvl1pPr marL="0" indent="0" algn="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3/20/18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952" y="557261"/>
            <a:ext cx="3840480" cy="1919239"/>
          </a:xfrm>
        </p:spPr>
        <p:txBody>
          <a:bodyPr anchor="t">
            <a:noAutofit/>
          </a:bodyPr>
          <a:lstStyle>
            <a:lvl1pPr>
              <a:lnSpc>
                <a:spcPct val="93000"/>
              </a:lnSpc>
              <a:defRPr sz="4000" baseline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57800" y="0"/>
            <a:ext cx="6172200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개체 틀로 끌거나 아이콘을 클릭하여 추가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58952" y="2621512"/>
            <a:ext cx="3840480" cy="3236976"/>
          </a:xfrm>
        </p:spPr>
        <p:txBody>
          <a:bodyPr/>
          <a:lstStyle>
            <a:lvl1pPr marL="0" indent="0" algn="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3/20/18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6" title="Page Number Shape"/>
          <p:cNvSpPr/>
          <p:nvPr/>
        </p:nvSpPr>
        <p:spPr bwMode="auto">
          <a:xfrm>
            <a:off x="11784011" y="5380580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2000" y="559678"/>
            <a:ext cx="3833906" cy="49524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81600" y="569066"/>
            <a:ext cx="6248398" cy="56551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2001" y="5930060"/>
            <a:ext cx="3814856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1" baseline="0">
                <a:solidFill>
                  <a:schemeClr val="accent1"/>
                </a:solidFill>
                <a:latin typeface="+mj-lt"/>
              </a:defRPr>
            </a:lvl1pPr>
          </a:lstStyle>
          <a:p>
            <a:fld id="{B61BEF0D-F0BB-DE4B-95CE-6DB70DBA9567}" type="datetimeFigureOut">
              <a:rPr lang="en-US" smtClean="0"/>
              <a:pPr/>
              <a:t>3/20/18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62001" y="6314440"/>
            <a:ext cx="3814856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200" b="1" i="1" baseline="0">
                <a:solidFill>
                  <a:schemeClr val="accent1"/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84011" y="5607592"/>
            <a:ext cx="4079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1" baseline="0">
                <a:solidFill>
                  <a:schemeClr val="bg2"/>
                </a:solidFill>
                <a:latin typeface="+mj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 title="Horizontal Rule Line"/>
          <p:cNvCxnSpPr/>
          <p:nvPr/>
        </p:nvCxnSpPr>
        <p:spPr>
          <a:xfrm>
            <a:off x="0" y="6199730"/>
            <a:ext cx="4495800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62211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27" r:id="rId1"/>
    <p:sldLayoutId id="2147484028" r:id="rId2"/>
    <p:sldLayoutId id="2147484029" r:id="rId3"/>
    <p:sldLayoutId id="2147484030" r:id="rId4"/>
    <p:sldLayoutId id="2147484031" r:id="rId5"/>
    <p:sldLayoutId id="2147484032" r:id="rId6"/>
    <p:sldLayoutId id="2147484033" r:id="rId7"/>
    <p:sldLayoutId id="2147484034" r:id="rId8"/>
    <p:sldLayoutId id="2147484035" r:id="rId9"/>
    <p:sldLayoutId id="2147484036" r:id="rId10"/>
    <p:sldLayoutId id="2147484037" r:id="rId11"/>
  </p:sldLayoutIdLst>
  <p:txStyles>
    <p:titleStyle>
      <a:lvl1pPr algn="r" defTabSz="914400" rtl="0" eaLnBrk="1" latinLnBrk="1" hangingPunct="1">
        <a:lnSpc>
          <a:spcPct val="90000"/>
        </a:lnSpc>
        <a:spcBef>
          <a:spcPct val="0"/>
        </a:spcBef>
        <a:buNone/>
        <a:defRPr sz="5000" b="0" i="1" kern="120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83464" indent="-283464" algn="l" defTabSz="914400" rtl="0" eaLnBrk="1" latinLnBrk="1" hangingPunct="1">
        <a:lnSpc>
          <a:spcPct val="112000"/>
        </a:lnSpc>
        <a:spcBef>
          <a:spcPts val="900"/>
        </a:spcBef>
        <a:buFont typeface="Arial" panose="020B0604020202020204" pitchFamily="34" charset="0"/>
        <a:buChar char="•"/>
        <a:defRPr sz="20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283464" indent="-283464" algn="l" defTabSz="914400" rtl="0" eaLnBrk="1" latinLnBrk="1" hangingPunct="1">
        <a:lnSpc>
          <a:spcPct val="112000"/>
        </a:lnSpc>
        <a:spcBef>
          <a:spcPts val="900"/>
        </a:spcBef>
        <a:buFont typeface="Corbel" panose="020B0503020204020204" pitchFamily="34" charset="0"/>
        <a:buChar char="–"/>
        <a:defRPr sz="18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283464" indent="-283464" algn="l" defTabSz="914400" rtl="0" eaLnBrk="1" latinLnBrk="1" hangingPunct="1">
        <a:lnSpc>
          <a:spcPct val="112000"/>
        </a:lnSpc>
        <a:spcBef>
          <a:spcPts val="900"/>
        </a:spcBef>
        <a:buFont typeface="Arial" panose="020B0604020202020204" pitchFamily="34" charset="0"/>
        <a:buChar char="•"/>
        <a:defRPr sz="16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283464" indent="-283464" algn="l" defTabSz="914400" rtl="0" eaLnBrk="1" latinLnBrk="1" hangingPunct="1">
        <a:lnSpc>
          <a:spcPct val="112000"/>
        </a:lnSpc>
        <a:spcBef>
          <a:spcPts val="900"/>
        </a:spcBef>
        <a:buFont typeface="Corbel" panose="020B0503020204020204" pitchFamily="34" charset="0"/>
        <a:buChar char="–"/>
        <a:defRPr sz="14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283464" indent="-283464" algn="l" defTabSz="914400" rtl="0" eaLnBrk="1" latinLnBrk="1" hangingPunct="1">
        <a:lnSpc>
          <a:spcPct val="112000"/>
        </a:lnSpc>
        <a:spcBef>
          <a:spcPts val="900"/>
        </a:spcBef>
        <a:buFont typeface="Arial" panose="020B0604020202020204" pitchFamily="34" charset="0"/>
        <a:buChar char="•"/>
        <a:defRPr sz="1400" i="1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83464" indent="-283464" algn="l" defTabSz="914400" rtl="0" eaLnBrk="1" latinLnBrk="1" hangingPunct="1">
        <a:lnSpc>
          <a:spcPct val="112000"/>
        </a:lnSpc>
        <a:spcBef>
          <a:spcPts val="1300"/>
        </a:spcBef>
        <a:buFont typeface="Corbel" panose="020B0503020204020204" pitchFamily="34" charset="0"/>
        <a:buChar char="–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283464" indent="-283464" algn="l" defTabSz="914400" rtl="0" eaLnBrk="1" latinLnBrk="1" hangingPunct="1">
        <a:lnSpc>
          <a:spcPct val="112000"/>
        </a:lnSpc>
        <a:spcBef>
          <a:spcPts val="1300"/>
        </a:spcBef>
        <a:buFont typeface="Arial" panose="020B0604020202020204" pitchFamily="34" charset="0"/>
        <a:buChar char="•"/>
        <a:defRPr sz="14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83464" indent="-283464" algn="l" defTabSz="914400" rtl="0" eaLnBrk="1" latinLnBrk="1" hangingPunct="1">
        <a:lnSpc>
          <a:spcPct val="112000"/>
        </a:lnSpc>
        <a:spcBef>
          <a:spcPts val="1300"/>
        </a:spcBef>
        <a:buFont typeface="Corbel" panose="020B0503020204020204" pitchFamily="34" charset="0"/>
        <a:buChar char="–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83464" indent="-283464" algn="l" defTabSz="914400" rtl="0" eaLnBrk="1" latinLnBrk="1" hangingPunct="1">
        <a:lnSpc>
          <a:spcPct val="112000"/>
        </a:lnSpc>
        <a:spcBef>
          <a:spcPts val="1300"/>
        </a:spcBef>
        <a:buFont typeface="Arial" panose="020B0604020202020204" pitchFamily="34" charset="0"/>
        <a:buChar char="•"/>
        <a:defRPr sz="1400" i="1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2832">
          <p15:clr>
            <a:srgbClr val="F26B43"/>
          </p15:clr>
        </p15:guide>
        <p15:guide id="2" pos="480">
          <p15:clr>
            <a:srgbClr val="F26B43"/>
          </p15:clr>
        </p15:guide>
        <p15:guide id="3" orient="horz" pos="432">
          <p15:clr>
            <a:srgbClr val="F26B43"/>
          </p15:clr>
        </p15:guide>
        <p15:guide id="4" pos="7200">
          <p15:clr>
            <a:srgbClr val="F26B43"/>
          </p15:clr>
        </p15:guide>
        <p15:guide id="5" pos="32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javacc.org/" TargetMode="External"/><Relationship Id="rId2" Type="http://schemas.openxmlformats.org/officeDocument/2006/relationships/hyperlink" Target="https://www.cert.org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marketplace.eclipse.org/content/eclipse-pde-plug-development-environment" TargetMode="Externa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5F0E4B-A712-4398-9936-4F2DDC361E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7969" y="1350434"/>
            <a:ext cx="10697591" cy="1646302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ko-KR" sz="66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SEEKCURE:</a:t>
            </a:r>
            <a:r>
              <a:rPr lang="ko-KR" altLang="en-US" sz="66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시큐어코딩 룰체커</a:t>
            </a:r>
            <a:br>
              <a:rPr lang="en-US" altLang="ko-KR" sz="66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</a:br>
            <a:r>
              <a:rPr lang="en-US" altLang="ko-KR" sz="44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(SEEKCURE:rulechecker for secure coding)</a:t>
            </a:r>
            <a:endParaRPr lang="ko-KR" altLang="en-US" sz="6600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82E0AD8-2162-4DDA-BF7E-1F44E50039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61669" y="4551435"/>
            <a:ext cx="7766936" cy="1096899"/>
          </a:xfrm>
        </p:spPr>
        <p:txBody>
          <a:bodyPr>
            <a:normAutofit/>
          </a:bodyPr>
          <a:lstStyle/>
          <a:p>
            <a:pPr algn="ctr"/>
            <a:r>
              <a:rPr lang="en-US" altLang="ko-KR" sz="1600" b="1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2015156011 </a:t>
            </a:r>
            <a:r>
              <a:rPr lang="ko-KR" altLang="en-US" sz="1600" b="1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김창진 </a:t>
            </a:r>
            <a:r>
              <a:rPr lang="en-US" altLang="ko-KR" sz="1600" b="1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[</a:t>
            </a:r>
            <a:r>
              <a:rPr lang="ko-KR" altLang="en-US" sz="1600" b="1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지도교수</a:t>
            </a:r>
            <a:r>
              <a:rPr lang="en-US" altLang="ko-KR" sz="1600" b="1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:</a:t>
            </a:r>
            <a:r>
              <a:rPr lang="ko-KR" altLang="en-US" sz="1600" b="1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 공기석</a:t>
            </a:r>
            <a:r>
              <a:rPr lang="en-US" altLang="ko-KR" sz="1600" b="1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]</a:t>
            </a:r>
          </a:p>
          <a:p>
            <a:pPr algn="ctr"/>
            <a:r>
              <a:rPr lang="en-US" altLang="ko-KR" sz="1600" b="1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2013156008 </a:t>
            </a:r>
            <a:r>
              <a:rPr lang="ko-KR" altLang="en-US" sz="1600" b="1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김병철 </a:t>
            </a:r>
            <a:r>
              <a:rPr lang="en-US" altLang="ko-KR" sz="1600" b="1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[</a:t>
            </a:r>
            <a:r>
              <a:rPr lang="ko-KR" altLang="en-US" sz="1600" b="1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지도교수</a:t>
            </a:r>
            <a:r>
              <a:rPr lang="en-US" altLang="ko-KR" sz="1600" b="1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:</a:t>
            </a:r>
            <a:r>
              <a:rPr lang="ko-KR" altLang="en-US" sz="1600" b="1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 한경숙</a:t>
            </a:r>
            <a:r>
              <a:rPr lang="en-US" altLang="ko-KR" sz="1600" b="1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]</a:t>
            </a:r>
          </a:p>
          <a:p>
            <a:pPr algn="ctr"/>
            <a:r>
              <a:rPr lang="en-US" altLang="ko-KR" sz="1600" b="1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2015156024 </a:t>
            </a:r>
            <a:r>
              <a:rPr lang="ko-KR" altLang="en-US" sz="1600" b="1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윤성철 </a:t>
            </a:r>
            <a:r>
              <a:rPr lang="en-US" altLang="ko-KR" sz="1600" b="1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[</a:t>
            </a:r>
            <a:r>
              <a:rPr lang="ko-KR" altLang="en-US" sz="1600" b="1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지도교수</a:t>
            </a:r>
            <a:r>
              <a:rPr lang="en-US" altLang="ko-KR" sz="1600" b="1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:</a:t>
            </a:r>
            <a:r>
              <a:rPr lang="ko-KR" altLang="en-US" sz="1600" b="1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 한경숙</a:t>
            </a:r>
            <a:r>
              <a:rPr lang="en-US" altLang="ko-KR" sz="1600" b="1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]</a:t>
            </a:r>
            <a:endParaRPr lang="ko-KR" altLang="en-US" sz="1600" b="1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4" name="도넛[D] 3"/>
          <p:cNvSpPr/>
          <p:nvPr/>
        </p:nvSpPr>
        <p:spPr>
          <a:xfrm>
            <a:off x="947644" y="4104277"/>
            <a:ext cx="1905000" cy="1905000"/>
          </a:xfrm>
          <a:prstGeom prst="donut">
            <a:avLst>
              <a:gd name="adj" fmla="val 9728"/>
            </a:avLst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cxnSp>
        <p:nvCxnSpPr>
          <p:cNvPr id="6" name="직선 연결선[R] 5"/>
          <p:cNvCxnSpPr/>
          <p:nvPr/>
        </p:nvCxnSpPr>
        <p:spPr>
          <a:xfrm flipH="1">
            <a:off x="-134911" y="5589452"/>
            <a:ext cx="1484383" cy="1156122"/>
          </a:xfrm>
          <a:prstGeom prst="line">
            <a:avLst/>
          </a:prstGeom>
          <a:ln w="2540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호 13"/>
          <p:cNvSpPr/>
          <p:nvPr/>
        </p:nvSpPr>
        <p:spPr>
          <a:xfrm rot="6754601">
            <a:off x="1515377" y="4846882"/>
            <a:ext cx="792480" cy="917395"/>
          </a:xfrm>
          <a:prstGeom prst="arc">
            <a:avLst/>
          </a:prstGeom>
          <a:noFill/>
          <a:ln w="317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4002374" y="4257207"/>
            <a:ext cx="4347147" cy="1590351"/>
          </a:xfrm>
          <a:prstGeom prst="rect">
            <a:avLst/>
          </a:prstGeom>
          <a:noFill/>
          <a:ln w="76200">
            <a:solidFill>
              <a:schemeClr val="tx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950653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6921" y="1014783"/>
            <a:ext cx="4392118" cy="4392118"/>
          </a:xfrm>
          <a:prstGeom prst="rect">
            <a:avLst/>
          </a:prstGeo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CB596F-B933-471C-A9F5-AE495F140F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64106" y="746866"/>
            <a:ext cx="6248398" cy="535834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연구 개발 효과</a:t>
            </a:r>
            <a:endParaRPr lang="en-US" altLang="ko-KR" i="1" dirty="0">
              <a:solidFill>
                <a:schemeClr val="accent1">
                  <a:lumMod val="60000"/>
                  <a:lumOff val="40000"/>
                </a:schemeClr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8014" y="1861900"/>
            <a:ext cx="4381292" cy="4381292"/>
          </a:xfrm>
          <a:prstGeom prst="rect">
            <a:avLst/>
          </a:prstGeom>
        </p:spPr>
      </p:pic>
      <p:sp>
        <p:nvSpPr>
          <p:cNvPr id="5" name="텍스트 상자 4"/>
          <p:cNvSpPr txBox="1"/>
          <p:nvPr/>
        </p:nvSpPr>
        <p:spPr>
          <a:xfrm>
            <a:off x="1064549" y="1737805"/>
            <a:ext cx="210185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운용단계에서</a:t>
            </a:r>
            <a:endParaRPr kumimoji="1" lang="en-US" altLang="ko-KR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  <a:p>
            <a:pPr algn="r"/>
            <a:r>
              <a:rPr kumimoji="1"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보안약점을 발견해</a:t>
            </a:r>
            <a:endParaRPr kumimoji="1" lang="en-US" altLang="ko-KR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  <a:p>
            <a:pPr algn="r"/>
            <a:r>
              <a:rPr kumimoji="1"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수정하면</a:t>
            </a:r>
          </a:p>
        </p:txBody>
      </p:sp>
      <p:sp>
        <p:nvSpPr>
          <p:cNvPr id="7" name="텍스트 상자 6"/>
          <p:cNvSpPr txBox="1"/>
          <p:nvPr/>
        </p:nvSpPr>
        <p:spPr>
          <a:xfrm>
            <a:off x="5893318" y="5135196"/>
            <a:ext cx="468750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6600" dirty="0">
                <a:solidFill>
                  <a:schemeClr val="accent2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큰 비용발생</a:t>
            </a:r>
          </a:p>
        </p:txBody>
      </p:sp>
      <p:sp>
        <p:nvSpPr>
          <p:cNvPr id="9" name="TextBox 2">
            <a:extLst>
              <a:ext uri="{FF2B5EF4-FFF2-40B4-BE49-F238E27FC236}">
                <a16:creationId xmlns:a16="http://schemas.microsoft.com/office/drawing/2014/main" id="{1DD1201A-4282-412C-AB5E-350BF5580D5B}"/>
              </a:ext>
            </a:extLst>
          </p:cNvPr>
          <p:cNvSpPr txBox="1"/>
          <p:nvPr/>
        </p:nvSpPr>
        <p:spPr>
          <a:xfrm>
            <a:off x="287092" y="6289314"/>
            <a:ext cx="6121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8</a:t>
            </a:r>
            <a:endParaRPr lang="ko-KR" altLang="en-US" sz="2800" b="1" dirty="0">
              <a:solidFill>
                <a:schemeClr val="accent1"/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86EFF1E5-5C57-3D49-9F74-DF32FE8C50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559678"/>
            <a:ext cx="3833906" cy="723022"/>
          </a:xfrm>
        </p:spPr>
        <p:txBody>
          <a:bodyPr>
            <a:normAutofit/>
          </a:bodyPr>
          <a:lstStyle/>
          <a:p>
            <a:pPr algn="l"/>
            <a:r>
              <a:rPr lang="ko-KR" altLang="en-US" sz="4000" b="1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종합 설계 개요</a:t>
            </a:r>
          </a:p>
        </p:txBody>
      </p:sp>
    </p:spTree>
    <p:extLst>
      <p:ext uri="{BB962C8B-B14F-4D97-AF65-F5344CB8AC3E}">
        <p14:creationId xmlns:p14="http://schemas.microsoft.com/office/powerpoint/2010/main" val="7790278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CB596F-B933-471C-A9F5-AE495F140F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64106" y="746866"/>
            <a:ext cx="6248398" cy="535834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연구 개발 효과</a:t>
            </a:r>
            <a:endParaRPr lang="en-US" altLang="ko-KR" i="1" dirty="0">
              <a:solidFill>
                <a:schemeClr val="accent1">
                  <a:lumMod val="60000"/>
                  <a:lumOff val="40000"/>
                </a:schemeClr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5" name="텍스트 상자 4"/>
          <p:cNvSpPr txBox="1"/>
          <p:nvPr/>
        </p:nvSpPr>
        <p:spPr>
          <a:xfrm>
            <a:off x="525939" y="1740925"/>
            <a:ext cx="264046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초반단계에서</a:t>
            </a:r>
            <a:endParaRPr kumimoji="1" lang="en-US" altLang="ko-KR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  <a:p>
            <a:pPr algn="r"/>
            <a:r>
              <a:rPr kumimoji="1"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코드 분석을 통해</a:t>
            </a:r>
            <a:endParaRPr kumimoji="1" lang="en-US" altLang="ko-KR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  <a:p>
            <a:pPr algn="r"/>
            <a:r>
              <a:rPr kumimoji="1"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보안 약점을 캐치한다면</a:t>
            </a: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6921" y="1014783"/>
            <a:ext cx="4392118" cy="4392118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0794" y="1316991"/>
            <a:ext cx="2864371" cy="2864371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8014" y="1861900"/>
            <a:ext cx="4381292" cy="4381292"/>
          </a:xfrm>
          <a:prstGeom prst="rect">
            <a:avLst/>
          </a:prstGeom>
        </p:spPr>
      </p:pic>
      <p:sp>
        <p:nvSpPr>
          <p:cNvPr id="12" name="텍스트 상자 11"/>
          <p:cNvSpPr txBox="1"/>
          <p:nvPr/>
        </p:nvSpPr>
        <p:spPr>
          <a:xfrm>
            <a:off x="6375358" y="5135196"/>
            <a:ext cx="357020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6600" dirty="0">
                <a:solidFill>
                  <a:schemeClr val="accent2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비용절감</a:t>
            </a: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1DD1201A-4282-412C-AB5E-350BF5580D5B}"/>
              </a:ext>
            </a:extLst>
          </p:cNvPr>
          <p:cNvSpPr txBox="1"/>
          <p:nvPr/>
        </p:nvSpPr>
        <p:spPr>
          <a:xfrm>
            <a:off x="287092" y="6289314"/>
            <a:ext cx="6121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9</a:t>
            </a:r>
            <a:endParaRPr lang="ko-KR" altLang="en-US" sz="2800" b="1" dirty="0">
              <a:solidFill>
                <a:schemeClr val="accent1"/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A8B9F1B1-D353-9144-B114-DDBBFC669B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559678"/>
            <a:ext cx="3833906" cy="723022"/>
          </a:xfrm>
        </p:spPr>
        <p:txBody>
          <a:bodyPr>
            <a:normAutofit/>
          </a:bodyPr>
          <a:lstStyle/>
          <a:p>
            <a:pPr algn="l"/>
            <a:r>
              <a:rPr lang="ko-KR" altLang="en-US" sz="4000" b="1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종합 설계 개요</a:t>
            </a:r>
          </a:p>
        </p:txBody>
      </p:sp>
    </p:spTree>
    <p:extLst>
      <p:ext uri="{BB962C8B-B14F-4D97-AF65-F5344CB8AC3E}">
        <p14:creationId xmlns:p14="http://schemas.microsoft.com/office/powerpoint/2010/main" val="18110097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002437-E1E7-43BF-A766-81598B973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275" y="325900"/>
            <a:ext cx="4318000" cy="723022"/>
          </a:xfrm>
        </p:spPr>
        <p:txBody>
          <a:bodyPr>
            <a:noAutofit/>
          </a:bodyPr>
          <a:lstStyle/>
          <a:p>
            <a:pPr algn="l"/>
            <a:r>
              <a:rPr lang="ko-KR" altLang="en-US" sz="4000" b="1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관련 연구 및 사례</a:t>
            </a:r>
          </a:p>
        </p:txBody>
      </p:sp>
      <p:sp>
        <p:nvSpPr>
          <p:cNvPr id="8" name="TextBox 2">
            <a:extLst>
              <a:ext uri="{FF2B5EF4-FFF2-40B4-BE49-F238E27FC236}">
                <a16:creationId xmlns:a16="http://schemas.microsoft.com/office/drawing/2014/main" id="{1DD1201A-4282-412C-AB5E-350BF5580D5B}"/>
              </a:ext>
            </a:extLst>
          </p:cNvPr>
          <p:cNvSpPr txBox="1"/>
          <p:nvPr/>
        </p:nvSpPr>
        <p:spPr>
          <a:xfrm>
            <a:off x="287092" y="6289314"/>
            <a:ext cx="6121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10</a:t>
            </a:r>
            <a:endParaRPr lang="ko-KR" altLang="en-US" sz="2800" b="1" dirty="0">
              <a:solidFill>
                <a:schemeClr val="accent1"/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7482987"/>
              </p:ext>
            </p:extLst>
          </p:nvPr>
        </p:nvGraphicFramePr>
        <p:xfrm>
          <a:off x="1242009" y="1285907"/>
          <a:ext cx="9844497" cy="47664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83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05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007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77017"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BM DoHyeon OTF" panose="020B0600000101010101" pitchFamily="34" charset="-127"/>
                        <a:ea typeface="BM DoHyeon OTF" panose="020B0600000101010101" pitchFamily="34" charset="-127"/>
                        <a:cs typeface="BM DoHyeon OTF" charset="-127"/>
                      </a:endParaRPr>
                    </a:p>
                  </a:txBody>
                  <a:tcPr marL="82721" marR="82721" marT="41360" marB="4136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BM DoHyeon OTF" panose="020B0600000101010101" pitchFamily="34" charset="-127"/>
                          <a:ea typeface="BM DoHyeon OTF" panose="020B0600000101010101" pitchFamily="34" charset="-127"/>
                          <a:cs typeface="BM DoHyeon OTF" charset="-127"/>
                        </a:rPr>
                        <a:t>내용</a:t>
                      </a:r>
                    </a:p>
                  </a:txBody>
                  <a:tcPr marL="82721" marR="82721" marT="41360" marB="4136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BM DoHyeon OTF" panose="020B0600000101010101" pitchFamily="34" charset="-127"/>
                          <a:ea typeface="BM DoHyeon OTF" panose="020B0600000101010101" pitchFamily="34" charset="-127"/>
                          <a:cs typeface="BM DoHyeon OTF" charset="-127"/>
                        </a:rPr>
                        <a:t>차이점</a:t>
                      </a:r>
                    </a:p>
                  </a:txBody>
                  <a:tcPr marL="82721" marR="82721" marT="41360" marB="4136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12556">
                <a:tc>
                  <a:txBody>
                    <a:bodyPr/>
                    <a:lstStyle/>
                    <a:p>
                      <a:pPr algn="ctr" latinLnBrk="1"/>
                      <a:endParaRPr lang="en-US" altLang="ko-KR" sz="1600" dirty="0">
                        <a:latin typeface="BM DoHyeon OTF" panose="020B0600000101010101" pitchFamily="34" charset="-127"/>
                        <a:ea typeface="BM DoHyeon OTF" panose="020B0600000101010101" pitchFamily="34" charset="-127"/>
                        <a:cs typeface="BM DoHyeon OTF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BM DoHyeon OTF" panose="020B0600000101010101" pitchFamily="34" charset="-127"/>
                        <a:ea typeface="BM DoHyeon OTF" panose="020B0600000101010101" pitchFamily="34" charset="-127"/>
                        <a:cs typeface="BM DoHyeon OTF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BM DoHyeon OTF" panose="020B0600000101010101" pitchFamily="34" charset="-127"/>
                        <a:ea typeface="BM DoHyeon OTF" panose="020B0600000101010101" pitchFamily="34" charset="-127"/>
                        <a:cs typeface="BM DoHyeon OTF" charset="-127"/>
                      </a:endParaRPr>
                    </a:p>
                    <a:p>
                      <a:pPr algn="ctr" latinLnBrk="1"/>
                      <a:r>
                        <a:rPr lang="en-US" altLang="ko-KR" sz="1600" dirty="0">
                          <a:latin typeface="BM DoHyeon OTF" panose="020B0600000101010101" pitchFamily="34" charset="-127"/>
                          <a:ea typeface="BM DoHyeon OTF" panose="020B0600000101010101" pitchFamily="34" charset="-127"/>
                          <a:cs typeface="BM DoHyeon OTF" charset="-127"/>
                        </a:rPr>
                        <a:t>Splint</a:t>
                      </a:r>
                    </a:p>
                  </a:txBody>
                  <a:tcPr marL="82721" marR="82721" marT="41360" marB="41360"/>
                </a:tc>
                <a:tc>
                  <a:txBody>
                    <a:bodyPr/>
                    <a:lstStyle/>
                    <a:p>
                      <a:pPr marL="342900" indent="-342900" algn="l" latinLnBrk="1">
                        <a:lnSpc>
                          <a:spcPct val="150000"/>
                        </a:lnSpc>
                        <a:buFont typeface="Arial" charset="0"/>
                        <a:buChar char="•"/>
                      </a:pPr>
                      <a:r>
                        <a:rPr lang="ko-KR" altLang="en-US" sz="1600" dirty="0">
                          <a:latin typeface="BM DoHyeon OTF" panose="020B0600000101010101" pitchFamily="34" charset="-127"/>
                          <a:ea typeface="BM DoHyeon OTF" panose="020B0600000101010101" pitchFamily="34" charset="-127"/>
                          <a:cs typeface="BM DoHyeon OTF" charset="-127"/>
                        </a:rPr>
                        <a:t>미국 버지니아 대학에서 개발</a:t>
                      </a:r>
                      <a:endParaRPr lang="en-US" altLang="ko-KR" sz="1600" dirty="0">
                        <a:latin typeface="BM DoHyeon OTF" panose="020B0600000101010101" pitchFamily="34" charset="-127"/>
                        <a:ea typeface="BM DoHyeon OTF" panose="020B0600000101010101" pitchFamily="34" charset="-127"/>
                        <a:cs typeface="BM DoHyeon OTF" charset="-127"/>
                      </a:endParaRPr>
                    </a:p>
                    <a:p>
                      <a:pPr marL="342900" indent="-342900" algn="l" latinLnBrk="1">
                        <a:lnSpc>
                          <a:spcPct val="150000"/>
                        </a:lnSpc>
                        <a:buFont typeface="Arial" charset="0"/>
                        <a:buChar char="•"/>
                      </a:pPr>
                      <a:r>
                        <a:rPr lang="en-US" altLang="ko-KR" sz="1600" dirty="0">
                          <a:latin typeface="BM DoHyeon OTF" panose="020B0600000101010101" pitchFamily="34" charset="-127"/>
                          <a:ea typeface="BM DoHyeon OTF" panose="020B0600000101010101" pitchFamily="34" charset="-127"/>
                          <a:cs typeface="BM DoHyeon OTF" charset="-127"/>
                        </a:rPr>
                        <a:t>C</a:t>
                      </a:r>
                      <a:r>
                        <a:rPr lang="ko-KR" altLang="en-US" sz="1600" dirty="0">
                          <a:latin typeface="BM DoHyeon OTF" panose="020B0600000101010101" pitchFamily="34" charset="-127"/>
                          <a:ea typeface="BM DoHyeon OTF" panose="020B0600000101010101" pitchFamily="34" charset="-127"/>
                          <a:cs typeface="BM DoHyeon OTF" charset="-127"/>
                        </a:rPr>
                        <a:t> 소스 분석하는 정적분석 유틸리티</a:t>
                      </a:r>
                      <a:endParaRPr lang="en-US" altLang="ko-KR" sz="1600" dirty="0">
                        <a:latin typeface="BM DoHyeon OTF" panose="020B0600000101010101" pitchFamily="34" charset="-127"/>
                        <a:ea typeface="BM DoHyeon OTF" panose="020B0600000101010101" pitchFamily="34" charset="-127"/>
                        <a:cs typeface="BM DoHyeon OTF" charset="-127"/>
                      </a:endParaRPr>
                    </a:p>
                    <a:p>
                      <a:pPr marL="342900" indent="-342900" algn="l" latinLnBrk="1">
                        <a:lnSpc>
                          <a:spcPct val="150000"/>
                        </a:lnSpc>
                        <a:buFont typeface="Arial" charset="0"/>
                        <a:buChar char="•"/>
                      </a:pPr>
                      <a:r>
                        <a:rPr lang="ko-KR" altLang="en-US" sz="1600" dirty="0">
                          <a:latin typeface="BM DoHyeon OTF" panose="020B0600000101010101" pitchFamily="34" charset="-127"/>
                          <a:ea typeface="BM DoHyeon OTF" panose="020B0600000101010101" pitchFamily="34" charset="-127"/>
                          <a:cs typeface="BM DoHyeon OTF" charset="-127"/>
                        </a:rPr>
                        <a:t>보안에 취약점과 실수를 검사</a:t>
                      </a:r>
                      <a:endParaRPr lang="en-US" altLang="ko-KR" sz="1600" dirty="0">
                        <a:latin typeface="BM DoHyeon OTF" panose="020B0600000101010101" pitchFamily="34" charset="-127"/>
                        <a:ea typeface="BM DoHyeon OTF" panose="020B0600000101010101" pitchFamily="34" charset="-127"/>
                        <a:cs typeface="BM DoHyeon OTF" charset="-127"/>
                      </a:endParaRPr>
                    </a:p>
                    <a:p>
                      <a:pPr marL="342900" indent="-342900" algn="l" latinLnBrk="1">
                        <a:lnSpc>
                          <a:spcPct val="150000"/>
                        </a:lnSpc>
                        <a:buFont typeface="Arial" charset="0"/>
                        <a:buChar char="•"/>
                      </a:pPr>
                      <a:r>
                        <a:rPr lang="en-US" altLang="ko-KR" sz="1600" dirty="0">
                          <a:latin typeface="BM DoHyeon OTF" panose="020B0600000101010101" pitchFamily="34" charset="-127"/>
                          <a:ea typeface="BM DoHyeon OTF" panose="020B0600000101010101" pitchFamily="34" charset="-127"/>
                          <a:cs typeface="BM DoHyeon OTF" charset="-127"/>
                        </a:rPr>
                        <a:t>GNU </a:t>
                      </a:r>
                      <a:r>
                        <a:rPr lang="ko-KR" altLang="en-US" sz="1600" dirty="0">
                          <a:latin typeface="BM DoHyeon OTF" panose="020B0600000101010101" pitchFamily="34" charset="-127"/>
                          <a:ea typeface="BM DoHyeon OTF" panose="020B0600000101010101" pitchFamily="34" charset="-127"/>
                          <a:cs typeface="BM DoHyeon OTF" charset="-127"/>
                        </a:rPr>
                        <a:t>일반 공중 허가에 따른 자유 소프트웨어</a:t>
                      </a:r>
                      <a:endParaRPr lang="en-US" altLang="ko-KR" sz="1600" dirty="0">
                        <a:latin typeface="BM DoHyeon OTF" panose="020B0600000101010101" pitchFamily="34" charset="-127"/>
                        <a:ea typeface="BM DoHyeon OTF" panose="020B0600000101010101" pitchFamily="34" charset="-127"/>
                        <a:cs typeface="BM DoHyeon OTF" charset="-127"/>
                      </a:endParaRPr>
                    </a:p>
                  </a:txBody>
                  <a:tcPr marL="82721" marR="82721" marT="41360" marB="41360"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600" dirty="0">
                        <a:latin typeface="BM DoHyeon OTF" panose="020B0600000101010101" pitchFamily="34" charset="-127"/>
                        <a:ea typeface="BM DoHyeon OTF" panose="020B0600000101010101" pitchFamily="34" charset="-127"/>
                        <a:cs typeface="BM DoHyeon OTF" charset="-127"/>
                      </a:endParaRPr>
                    </a:p>
                    <a:p>
                      <a:pPr algn="ctr"/>
                      <a:endParaRPr lang="en-US" altLang="ko-KR" sz="1600" dirty="0">
                        <a:latin typeface="BM DoHyeon OTF" panose="020B0600000101010101" pitchFamily="34" charset="-127"/>
                        <a:ea typeface="BM DoHyeon OTF" panose="020B0600000101010101" pitchFamily="34" charset="-127"/>
                        <a:cs typeface="BM DoHyeon OTF" charset="-127"/>
                      </a:endParaRPr>
                    </a:p>
                    <a:p>
                      <a:pPr algn="ctr"/>
                      <a:endParaRPr lang="en-US" altLang="ko-KR" sz="1600" dirty="0">
                        <a:latin typeface="BM DoHyeon OTF" panose="020B0600000101010101" pitchFamily="34" charset="-127"/>
                        <a:ea typeface="BM DoHyeon OTF" panose="020B0600000101010101" pitchFamily="34" charset="-127"/>
                        <a:cs typeface="BM DoHyeon OTF" charset="-127"/>
                      </a:endParaRPr>
                    </a:p>
                    <a:p>
                      <a:pPr algn="ctr"/>
                      <a:r>
                        <a:rPr lang="en-US" altLang="ko-KR" sz="1600" dirty="0">
                          <a:latin typeface="BM DoHyeon OTF" panose="020B0600000101010101" pitchFamily="34" charset="-127"/>
                          <a:ea typeface="BM DoHyeon OTF" panose="020B0600000101010101" pitchFamily="34" charset="-127"/>
                          <a:cs typeface="BM DoHyeon OTF" charset="-127"/>
                        </a:rPr>
                        <a:t>C</a:t>
                      </a:r>
                      <a:r>
                        <a:rPr lang="ko-KR" altLang="en-US" sz="1600" dirty="0">
                          <a:latin typeface="BM DoHyeon OTF" panose="020B0600000101010101" pitchFamily="34" charset="-127"/>
                          <a:ea typeface="BM DoHyeon OTF" panose="020B0600000101010101" pitchFamily="34" charset="-127"/>
                          <a:cs typeface="BM DoHyeon OTF" charset="-127"/>
                        </a:rPr>
                        <a:t>언어 지향적</a:t>
                      </a:r>
                      <a:endParaRPr lang="en-US" altLang="ko-KR" sz="1600" dirty="0">
                        <a:latin typeface="BM DoHyeon OTF" panose="020B0600000101010101" pitchFamily="34" charset="-127"/>
                        <a:ea typeface="BM DoHyeon OTF" panose="020B0600000101010101" pitchFamily="34" charset="-127"/>
                        <a:cs typeface="BM DoHyeon OTF" charset="-127"/>
                      </a:endParaRPr>
                    </a:p>
                  </a:txBody>
                  <a:tcPr marL="82721" marR="82721" marT="41360" marB="4136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27306">
                <a:tc>
                  <a:txBody>
                    <a:bodyPr/>
                    <a:lstStyle/>
                    <a:p>
                      <a:pPr algn="ctr" latinLnBrk="1"/>
                      <a:endParaRPr lang="en-US" altLang="ko-KR" sz="1600" dirty="0">
                        <a:latin typeface="BM DoHyeon OTF" panose="020B0600000101010101" pitchFamily="34" charset="-127"/>
                        <a:ea typeface="BM DoHyeon OTF" panose="020B0600000101010101" pitchFamily="34" charset="-127"/>
                        <a:cs typeface="BM DoHyeon OTF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BM DoHyeon OTF" panose="020B0600000101010101" pitchFamily="34" charset="-127"/>
                        <a:ea typeface="BM DoHyeon OTF" panose="020B0600000101010101" pitchFamily="34" charset="-127"/>
                        <a:cs typeface="BM DoHyeon OTF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BM DoHyeon OTF" panose="020B0600000101010101" pitchFamily="34" charset="-127"/>
                        <a:ea typeface="BM DoHyeon OTF" panose="020B0600000101010101" pitchFamily="34" charset="-127"/>
                        <a:cs typeface="BM DoHyeon OTF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BM DoHyeon OTF" panose="020B0600000101010101" pitchFamily="34" charset="-127"/>
                        <a:ea typeface="BM DoHyeon OTF" panose="020B0600000101010101" pitchFamily="34" charset="-127"/>
                        <a:cs typeface="BM DoHyeon OTF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BM DoHyeon OTF" panose="020B0600000101010101" pitchFamily="34" charset="-127"/>
                        <a:ea typeface="BM DoHyeon OTF" panose="020B0600000101010101" pitchFamily="34" charset="-127"/>
                        <a:cs typeface="BM DoHyeon OTF" charset="-127"/>
                      </a:endParaRPr>
                    </a:p>
                    <a:p>
                      <a:pPr algn="ctr" latinLnBrk="1"/>
                      <a:r>
                        <a:rPr lang="en-US" altLang="ko-KR" sz="1600" dirty="0">
                          <a:latin typeface="BM DoHyeon OTF" panose="020B0600000101010101" pitchFamily="34" charset="-127"/>
                          <a:ea typeface="BM DoHyeon OTF" panose="020B0600000101010101" pitchFamily="34" charset="-127"/>
                          <a:cs typeface="BM DoHyeon OTF" charset="-127"/>
                        </a:rPr>
                        <a:t>Sparrow</a:t>
                      </a:r>
                      <a:endParaRPr lang="ko-KR" altLang="en-US" sz="1600" dirty="0">
                        <a:latin typeface="BM DoHyeon OTF" panose="020B0600000101010101" pitchFamily="34" charset="-127"/>
                        <a:ea typeface="BM DoHyeon OTF" panose="020B0600000101010101" pitchFamily="34" charset="-127"/>
                        <a:cs typeface="BM DoHyeon OTF" charset="-127"/>
                      </a:endParaRPr>
                    </a:p>
                  </a:txBody>
                  <a:tcPr marL="82721" marR="82721" marT="41360" marB="41360"/>
                </a:tc>
                <a:tc>
                  <a:txBody>
                    <a:bodyPr/>
                    <a:lstStyle/>
                    <a:p>
                      <a:pPr marL="342900" indent="-342900" algn="l" latinLnBrk="1">
                        <a:lnSpc>
                          <a:spcPct val="150000"/>
                        </a:lnSpc>
                        <a:buFont typeface="Arial" charset="0"/>
                        <a:buChar char="•"/>
                      </a:pPr>
                      <a:r>
                        <a:rPr lang="en-US" altLang="ko-KR" sz="1600" dirty="0">
                          <a:latin typeface="BM DoHyeon OTF" panose="020B0600000101010101" pitchFamily="34" charset="-127"/>
                          <a:ea typeface="BM DoHyeon OTF" panose="020B0600000101010101" pitchFamily="34" charset="-127"/>
                          <a:cs typeface="BM DoHyeon OTF" charset="-127"/>
                        </a:rPr>
                        <a:t>”Fasoo</a:t>
                      </a:r>
                      <a:r>
                        <a:rPr lang="ko-KR" altLang="en-US" sz="1600" dirty="0">
                          <a:latin typeface="BM DoHyeon OTF" panose="020B0600000101010101" pitchFamily="34" charset="-127"/>
                          <a:ea typeface="BM DoHyeon OTF" panose="020B0600000101010101" pitchFamily="34" charset="-127"/>
                          <a:cs typeface="BM DoHyeon OTF" charset="-127"/>
                        </a:rPr>
                        <a:t>닷컴</a:t>
                      </a:r>
                      <a:r>
                        <a:rPr lang="en-US" altLang="ko-KR" sz="1600" dirty="0">
                          <a:latin typeface="BM DoHyeon OTF" panose="020B0600000101010101" pitchFamily="34" charset="-127"/>
                          <a:ea typeface="BM DoHyeon OTF" panose="020B0600000101010101" pitchFamily="34" charset="-127"/>
                          <a:cs typeface="BM DoHyeon OTF" charset="-127"/>
                        </a:rPr>
                        <a:t>”</a:t>
                      </a:r>
                      <a:r>
                        <a:rPr lang="ko-KR" altLang="en-US" sz="1600" dirty="0">
                          <a:latin typeface="BM DoHyeon OTF" panose="020B0600000101010101" pitchFamily="34" charset="-127"/>
                          <a:ea typeface="BM DoHyeon OTF" panose="020B0600000101010101" pitchFamily="34" charset="-127"/>
                          <a:cs typeface="BM DoHyeon OTF" charset="-127"/>
                        </a:rPr>
                        <a:t>사에서 개발</a:t>
                      </a:r>
                      <a:endParaRPr lang="en-US" altLang="ko-KR" sz="1600" dirty="0">
                        <a:latin typeface="BM DoHyeon OTF" panose="020B0600000101010101" pitchFamily="34" charset="-127"/>
                        <a:ea typeface="BM DoHyeon OTF" panose="020B0600000101010101" pitchFamily="34" charset="-127"/>
                        <a:cs typeface="BM DoHyeon OTF" charset="-127"/>
                      </a:endParaRPr>
                    </a:p>
                    <a:p>
                      <a:pPr marL="342900" indent="-342900" algn="l" latinLnBrk="1">
                        <a:lnSpc>
                          <a:spcPct val="150000"/>
                        </a:lnSpc>
                        <a:buFont typeface="Arial" charset="0"/>
                        <a:buChar char="•"/>
                      </a:pPr>
                      <a:r>
                        <a:rPr lang="ko-KR" altLang="en-US" sz="1600" dirty="0">
                          <a:latin typeface="BM DoHyeon OTF" panose="020B0600000101010101" pitchFamily="34" charset="-127"/>
                          <a:ea typeface="BM DoHyeon OTF" panose="020B0600000101010101" pitchFamily="34" charset="-127"/>
                          <a:cs typeface="BM DoHyeon OTF" charset="-127"/>
                        </a:rPr>
                        <a:t>검출된 이슈의 수정 가이드를 실제 코드를 이용하여 자동으로 보여준다</a:t>
                      </a:r>
                      <a:endParaRPr lang="en-US" altLang="ko-KR" sz="1600" dirty="0">
                        <a:latin typeface="BM DoHyeon OTF" panose="020B0600000101010101" pitchFamily="34" charset="-127"/>
                        <a:ea typeface="BM DoHyeon OTF" panose="020B0600000101010101" pitchFamily="34" charset="-127"/>
                        <a:cs typeface="BM DoHyeon OTF" charset="-127"/>
                      </a:endParaRPr>
                    </a:p>
                    <a:p>
                      <a:pPr marL="342900" indent="-342900" algn="l" latinLnBrk="1">
                        <a:lnSpc>
                          <a:spcPct val="150000"/>
                        </a:lnSpc>
                        <a:buFont typeface="Arial" charset="0"/>
                        <a:buChar char="•"/>
                      </a:pPr>
                      <a:r>
                        <a:rPr lang="ko-KR" altLang="en-US" sz="1600" dirty="0">
                          <a:latin typeface="BM DoHyeon OTF" panose="020B0600000101010101" pitchFamily="34" charset="-127"/>
                          <a:ea typeface="BM DoHyeon OTF" panose="020B0600000101010101" pitchFamily="34" charset="-127"/>
                          <a:cs typeface="BM DoHyeon OTF" charset="-127"/>
                        </a:rPr>
                        <a:t>검출된 이슈의 발생 경로와 관련된 소스코드 내 정보를 이용하여 다양한 조건으로 검색을 수행</a:t>
                      </a:r>
                      <a:endParaRPr lang="en-US" altLang="ko-KR" sz="1600" dirty="0">
                        <a:latin typeface="BM DoHyeon OTF" panose="020B0600000101010101" pitchFamily="34" charset="-127"/>
                        <a:ea typeface="BM DoHyeon OTF" panose="020B0600000101010101" pitchFamily="34" charset="-127"/>
                        <a:cs typeface="BM DoHyeon OTF" charset="-127"/>
                      </a:endParaRPr>
                    </a:p>
                  </a:txBody>
                  <a:tcPr marL="82721" marR="82721" marT="41360" marB="4136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dirty="0">
                        <a:latin typeface="BM DoHyeon OTF" panose="020B0600000101010101" pitchFamily="34" charset="-127"/>
                        <a:ea typeface="BM DoHyeon OTF" panose="020B0600000101010101" pitchFamily="34" charset="-127"/>
                        <a:cs typeface="BM DoHyeon OTF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dirty="0">
                        <a:latin typeface="BM DoHyeon OTF" panose="020B0600000101010101" pitchFamily="34" charset="-127"/>
                        <a:ea typeface="BM DoHyeon OTF" panose="020B0600000101010101" pitchFamily="34" charset="-127"/>
                        <a:cs typeface="BM DoHyeon OTF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dirty="0">
                        <a:latin typeface="BM DoHyeon OTF" panose="020B0600000101010101" pitchFamily="34" charset="-127"/>
                        <a:ea typeface="BM DoHyeon OTF" panose="020B0600000101010101" pitchFamily="34" charset="-127"/>
                        <a:cs typeface="BM DoHyeon OTF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dirty="0">
                        <a:latin typeface="BM DoHyeon OTF" panose="020B0600000101010101" pitchFamily="34" charset="-127"/>
                        <a:ea typeface="BM DoHyeon OTF" panose="020B0600000101010101" pitchFamily="34" charset="-127"/>
                        <a:cs typeface="BM DoHyeon OTF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dirty="0">
                        <a:latin typeface="BM DoHyeon OTF" panose="020B0600000101010101" pitchFamily="34" charset="-127"/>
                        <a:ea typeface="BM DoHyeon OTF" panose="020B0600000101010101" pitchFamily="34" charset="-127"/>
                        <a:cs typeface="BM DoHyeon OTF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latin typeface="BM DoHyeon OTF" panose="020B0600000101010101" pitchFamily="34" charset="-127"/>
                          <a:ea typeface="BM DoHyeon OTF" panose="020B0600000101010101" pitchFamily="34" charset="-127"/>
                          <a:cs typeface="BM DoHyeon OTF" charset="-127"/>
                        </a:rPr>
                        <a:t>Sparrow</a:t>
                      </a:r>
                      <a:r>
                        <a:rPr lang="ko-KR" altLang="en-US" sz="1600" dirty="0">
                          <a:latin typeface="BM DoHyeon OTF" panose="020B0600000101010101" pitchFamily="34" charset="-127"/>
                          <a:ea typeface="BM DoHyeon OTF" panose="020B0600000101010101" pitchFamily="34" charset="-127"/>
                          <a:cs typeface="BM DoHyeon OTF" charset="-127"/>
                        </a:rPr>
                        <a:t>는 전문가 상용도구이기 때문에 비용의 문제 발생</a:t>
                      </a:r>
                    </a:p>
                  </a:txBody>
                  <a:tcPr marL="82721" marR="82721" marT="41360" marB="4136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605663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002437-E1E7-43BF-A766-81598B973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559678"/>
            <a:ext cx="5153694" cy="723022"/>
          </a:xfrm>
        </p:spPr>
        <p:txBody>
          <a:bodyPr>
            <a:normAutofit/>
          </a:bodyPr>
          <a:lstStyle/>
          <a:p>
            <a:pPr algn="l"/>
            <a:r>
              <a:rPr lang="ko-KR" altLang="en-US" sz="4000" b="1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시스템 시나리오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85111" y="3736488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실행</a:t>
            </a:r>
            <a:endParaRPr kumimoji="1" lang="en-US" altLang="ko-KR" sz="2000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952362" y="3770617"/>
            <a:ext cx="18870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이클립스에서 </a:t>
            </a:r>
            <a:endParaRPr kumimoji="1" lang="en-US" altLang="ko-KR" sz="2000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  <a:p>
            <a:r>
              <a:rPr kumimoji="1" lang="ko-KR" altLang="en-US" sz="20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소스코드 작성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850786" y="4967320"/>
            <a:ext cx="37681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solidFill>
                  <a:schemeClr val="accent2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RuleChecker </a:t>
            </a:r>
          </a:p>
          <a:p>
            <a:r>
              <a:rPr kumimoji="1" lang="ko-KR" altLang="en-US" sz="2000" dirty="0">
                <a:solidFill>
                  <a:schemeClr val="accent2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플러그인 실행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680590" y="3622161"/>
            <a:ext cx="21435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설정한 문법 체크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490947" y="3736488"/>
            <a:ext cx="240482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en-US" altLang="ko-KR" sz="2000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  <a:p>
            <a:r>
              <a:rPr kumimoji="1" lang="ko-KR" altLang="en-US" sz="20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보안 위반한 항목을 </a:t>
            </a:r>
            <a:endParaRPr kumimoji="1" lang="en-US" altLang="ko-KR" sz="2000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  <a:p>
            <a:r>
              <a:rPr kumimoji="1" lang="en-US" altLang="ko-KR" sz="20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 </a:t>
            </a:r>
            <a:r>
              <a:rPr kumimoji="1" lang="ko-KR" altLang="en-US" sz="20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콘솔에 표시</a:t>
            </a:r>
            <a:endParaRPr kumimoji="1" lang="en-US" altLang="ko-KR" sz="2000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3590" y="2066062"/>
            <a:ext cx="1501455" cy="150145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5224" y="2348943"/>
            <a:ext cx="1340795" cy="134079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2776" y="2271910"/>
            <a:ext cx="1248517" cy="1248517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257" y="2314814"/>
            <a:ext cx="1374924" cy="1374924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2057440" y="1492492"/>
            <a:ext cx="9013834" cy="4219903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5010463" y="1161803"/>
            <a:ext cx="2951851" cy="85424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pic>
        <p:nvPicPr>
          <p:cNvPr id="15" name="Picture 4" descr="SWT - Drag Select &amp; Drag and Drop">
            <a:extLst>
              <a:ext uri="{FF2B5EF4-FFF2-40B4-BE49-F238E27FC236}">
                <a16:creationId xmlns:a16="http://schemas.microsoft.com/office/drawing/2014/main" id="{B59513C9-0F1D-49FD-8D79-B57262A25F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041" y="1227746"/>
            <a:ext cx="2019530" cy="541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직선 화살표 연결선 16"/>
          <p:cNvCxnSpPr/>
          <p:nvPr/>
        </p:nvCxnSpPr>
        <p:spPr>
          <a:xfrm>
            <a:off x="1365232" y="2945807"/>
            <a:ext cx="692208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/>
          <p:nvPr/>
        </p:nvCxnSpPr>
        <p:spPr>
          <a:xfrm flipV="1">
            <a:off x="4651219" y="3090737"/>
            <a:ext cx="770623" cy="11318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모서리가 둥근 직사각형 21"/>
          <p:cNvSpPr/>
          <p:nvPr/>
        </p:nvSpPr>
        <p:spPr>
          <a:xfrm>
            <a:off x="5548905" y="1819381"/>
            <a:ext cx="2322767" cy="3150717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cxnSp>
        <p:nvCxnSpPr>
          <p:cNvPr id="29" name="직선 화살표 연결선 28"/>
          <p:cNvCxnSpPr/>
          <p:nvPr/>
        </p:nvCxnSpPr>
        <p:spPr>
          <a:xfrm flipV="1">
            <a:off x="7995885" y="3078554"/>
            <a:ext cx="770623" cy="11318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">
            <a:extLst>
              <a:ext uri="{FF2B5EF4-FFF2-40B4-BE49-F238E27FC236}">
                <a16:creationId xmlns:a16="http://schemas.microsoft.com/office/drawing/2014/main" id="{1DD1201A-4282-412C-AB5E-350BF5580D5B}"/>
              </a:ext>
            </a:extLst>
          </p:cNvPr>
          <p:cNvSpPr txBox="1"/>
          <p:nvPr/>
        </p:nvSpPr>
        <p:spPr>
          <a:xfrm>
            <a:off x="287092" y="6289314"/>
            <a:ext cx="6121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11</a:t>
            </a:r>
            <a:endParaRPr lang="ko-KR" altLang="en-US" sz="2800" b="1" dirty="0">
              <a:solidFill>
                <a:schemeClr val="accent1"/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2702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002437-E1E7-43BF-A766-81598B973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559678"/>
            <a:ext cx="5638800" cy="723022"/>
          </a:xfrm>
        </p:spPr>
        <p:txBody>
          <a:bodyPr>
            <a:normAutofit/>
          </a:bodyPr>
          <a:lstStyle/>
          <a:p>
            <a:pPr algn="l"/>
            <a:r>
              <a:rPr lang="ko-KR" altLang="en-US" sz="4000" b="1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시스템 구성도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9057429" y="186558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콘솔</a:t>
            </a:r>
          </a:p>
        </p:txBody>
      </p:sp>
      <p:pic>
        <p:nvPicPr>
          <p:cNvPr id="58" name="그림 5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5032" y="2157252"/>
            <a:ext cx="1111127" cy="1111127"/>
          </a:xfrm>
          <a:prstGeom prst="rect">
            <a:avLst/>
          </a:prstGeom>
        </p:spPr>
      </p:pic>
      <p:sp>
        <p:nvSpPr>
          <p:cNvPr id="66" name="TextBox 65"/>
          <p:cNvSpPr txBox="1"/>
          <p:nvPr/>
        </p:nvSpPr>
        <p:spPr>
          <a:xfrm>
            <a:off x="5710746" y="4024648"/>
            <a:ext cx="1489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SEEKCURE</a:t>
            </a:r>
            <a:endParaRPr kumimoji="1" lang="ko-KR" altLang="en-US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8531" y="2002565"/>
            <a:ext cx="1515038" cy="151503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5771968" y="4229014"/>
            <a:ext cx="1434904" cy="1445846"/>
          </a:xfrm>
          <a:prstGeom prst="rect">
            <a:avLst/>
          </a:prstGeom>
        </p:spPr>
      </p:pic>
      <p:sp>
        <p:nvSpPr>
          <p:cNvPr id="5" name="텍스트 상자 4"/>
          <p:cNvSpPr txBox="1"/>
          <p:nvPr/>
        </p:nvSpPr>
        <p:spPr>
          <a:xfrm>
            <a:off x="2277425" y="1633233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코드입력창</a:t>
            </a:r>
          </a:p>
        </p:txBody>
      </p:sp>
      <p:cxnSp>
        <p:nvCxnSpPr>
          <p:cNvPr id="28" name="직선 화살표 연결선 27"/>
          <p:cNvCxnSpPr/>
          <p:nvPr/>
        </p:nvCxnSpPr>
        <p:spPr>
          <a:xfrm>
            <a:off x="4016364" y="3280666"/>
            <a:ext cx="1710835" cy="835625"/>
          </a:xfrm>
          <a:prstGeom prst="straightConnector1">
            <a:avLst/>
          </a:prstGeom>
          <a:ln w="63500">
            <a:solidFill>
              <a:schemeClr val="accent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텍스트 상자 29"/>
          <p:cNvSpPr txBox="1"/>
          <p:nvPr/>
        </p:nvSpPr>
        <p:spPr>
          <a:xfrm>
            <a:off x="991654" y="2528148"/>
            <a:ext cx="1107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>
                <a:solidFill>
                  <a:schemeClr val="accent2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코드입력</a:t>
            </a:r>
          </a:p>
        </p:txBody>
      </p:sp>
      <p:sp>
        <p:nvSpPr>
          <p:cNvPr id="37" name="텍스트 상자 36"/>
          <p:cNvSpPr txBox="1"/>
          <p:nvPr/>
        </p:nvSpPr>
        <p:spPr>
          <a:xfrm>
            <a:off x="5809933" y="5509894"/>
            <a:ext cx="11817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>
                <a:solidFill>
                  <a:schemeClr val="accent2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코드 분석</a:t>
            </a:r>
            <a:endParaRPr kumimoji="1" lang="en-US" altLang="ko-KR" dirty="0">
              <a:solidFill>
                <a:schemeClr val="accent2"/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42" name="텍스트 상자 41"/>
          <p:cNvSpPr txBox="1"/>
          <p:nvPr/>
        </p:nvSpPr>
        <p:spPr>
          <a:xfrm>
            <a:off x="3432777" y="3859682"/>
            <a:ext cx="1592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>
                <a:solidFill>
                  <a:schemeClr val="accent2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Start Plugin</a:t>
            </a:r>
            <a:endParaRPr kumimoji="1" lang="ko-KR" altLang="en-US" dirty="0">
              <a:solidFill>
                <a:schemeClr val="accent2"/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cxnSp>
        <p:nvCxnSpPr>
          <p:cNvPr id="44" name="직선 화살표 연결선 43"/>
          <p:cNvCxnSpPr>
            <a:cxnSpLocks/>
          </p:cNvCxnSpPr>
          <p:nvPr/>
        </p:nvCxnSpPr>
        <p:spPr>
          <a:xfrm flipV="1">
            <a:off x="7206872" y="3228953"/>
            <a:ext cx="1430692" cy="887338"/>
          </a:xfrm>
          <a:prstGeom prst="straightConnector1">
            <a:avLst/>
          </a:prstGeom>
          <a:ln w="63500">
            <a:solidFill>
              <a:schemeClr val="accent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텍스트 상자 55"/>
          <p:cNvSpPr txBox="1"/>
          <p:nvPr/>
        </p:nvSpPr>
        <p:spPr>
          <a:xfrm>
            <a:off x="9916923" y="2389649"/>
            <a:ext cx="11079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>
                <a:solidFill>
                  <a:schemeClr val="accent2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룰체크 </a:t>
            </a:r>
            <a:endParaRPr kumimoji="1" lang="en-US" altLang="ko-KR" dirty="0">
              <a:solidFill>
                <a:schemeClr val="accent2"/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  <a:p>
            <a:pPr algn="ctr"/>
            <a:r>
              <a:rPr kumimoji="1" lang="ko-KR" altLang="en-US" dirty="0">
                <a:solidFill>
                  <a:schemeClr val="accent2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결과출력</a:t>
            </a:r>
          </a:p>
        </p:txBody>
      </p:sp>
      <p:sp>
        <p:nvSpPr>
          <p:cNvPr id="59" name="직사각형 58"/>
          <p:cNvSpPr/>
          <p:nvPr/>
        </p:nvSpPr>
        <p:spPr>
          <a:xfrm>
            <a:off x="647114" y="1428681"/>
            <a:ext cx="10860258" cy="474703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5507181" y="1287456"/>
            <a:ext cx="1503463" cy="350533"/>
          </a:xfrm>
          <a:prstGeom prst="rect">
            <a:avLst/>
          </a:prstGeom>
          <a:solidFill>
            <a:srgbClr val="F5F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60" name="타원 59"/>
          <p:cNvSpPr/>
          <p:nvPr/>
        </p:nvSpPr>
        <p:spPr>
          <a:xfrm>
            <a:off x="5507181" y="653789"/>
            <a:ext cx="1503463" cy="1503463"/>
          </a:xfrm>
          <a:prstGeom prst="ellipse">
            <a:avLst/>
          </a:prstGeom>
          <a:solidFill>
            <a:schemeClr val="accent2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eclipse</a:t>
            </a:r>
            <a:endParaRPr kumimoji="1" lang="ko-KR" altLang="en-US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19" name="TextBox 2">
            <a:extLst>
              <a:ext uri="{FF2B5EF4-FFF2-40B4-BE49-F238E27FC236}">
                <a16:creationId xmlns:a16="http://schemas.microsoft.com/office/drawing/2014/main" id="{1DD1201A-4282-412C-AB5E-350BF5580D5B}"/>
              </a:ext>
            </a:extLst>
          </p:cNvPr>
          <p:cNvSpPr txBox="1"/>
          <p:nvPr/>
        </p:nvSpPr>
        <p:spPr>
          <a:xfrm>
            <a:off x="287092" y="6289314"/>
            <a:ext cx="6121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12</a:t>
            </a:r>
            <a:endParaRPr lang="ko-KR" altLang="en-US" sz="2800" b="1" dirty="0">
              <a:solidFill>
                <a:schemeClr val="accent1"/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558177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002437-E1E7-43BF-A766-81598B973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559678"/>
            <a:ext cx="5214257" cy="723022"/>
          </a:xfrm>
        </p:spPr>
        <p:txBody>
          <a:bodyPr>
            <a:normAutofit/>
          </a:bodyPr>
          <a:lstStyle/>
          <a:p>
            <a:pPr algn="l"/>
            <a:r>
              <a:rPr lang="ko-KR" altLang="en-US" sz="4000" b="1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시스템 모듈 상세 설계</a:t>
            </a:r>
          </a:p>
        </p:txBody>
      </p:sp>
      <p:sp>
        <p:nvSpPr>
          <p:cNvPr id="8" name="TextBox 2">
            <a:extLst>
              <a:ext uri="{FF2B5EF4-FFF2-40B4-BE49-F238E27FC236}">
                <a16:creationId xmlns:a16="http://schemas.microsoft.com/office/drawing/2014/main" id="{1DD1201A-4282-412C-AB5E-350BF5580D5B}"/>
              </a:ext>
            </a:extLst>
          </p:cNvPr>
          <p:cNvSpPr txBox="1"/>
          <p:nvPr/>
        </p:nvSpPr>
        <p:spPr>
          <a:xfrm>
            <a:off x="287092" y="6289314"/>
            <a:ext cx="6121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13</a:t>
            </a:r>
            <a:endParaRPr lang="ko-KR" altLang="en-US" sz="2800" b="1" dirty="0">
              <a:solidFill>
                <a:schemeClr val="accent1"/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81AB9555-0490-1D47-875D-698852B1E3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746866"/>
            <a:ext cx="6248398" cy="535834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SEEKURE(JavaCC6.0)</a:t>
            </a:r>
            <a:r>
              <a:rPr lang="ko-KR" altLang="en-US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의 코드 구성</a:t>
            </a:r>
            <a:endParaRPr lang="en-US" altLang="ko-KR" i="1" dirty="0">
              <a:solidFill>
                <a:schemeClr val="accent1">
                  <a:lumMod val="60000"/>
                  <a:lumOff val="40000"/>
                </a:schemeClr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3" name="텍스트상자 2">
            <a:extLst>
              <a:ext uri="{FF2B5EF4-FFF2-40B4-BE49-F238E27FC236}">
                <a16:creationId xmlns:a16="http://schemas.microsoft.com/office/drawing/2014/main" id="{1EDCB1B4-AD12-374B-B536-5C409A592A58}"/>
              </a:ext>
            </a:extLst>
          </p:cNvPr>
          <p:cNvSpPr txBox="1"/>
          <p:nvPr/>
        </p:nvSpPr>
        <p:spPr>
          <a:xfrm>
            <a:off x="3941083" y="1499299"/>
            <a:ext cx="3969356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>
                <a:solidFill>
                  <a:schemeClr val="accent2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Option</a:t>
            </a:r>
          </a:p>
          <a:p>
            <a:r>
              <a:rPr kumimoji="1" lang="en-US" altLang="ko-KR" sz="2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{</a:t>
            </a:r>
          </a:p>
          <a:p>
            <a:r>
              <a:rPr kumimoji="1" lang="en-US" altLang="ko-KR" sz="2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	JavaCC</a:t>
            </a:r>
            <a:r>
              <a:rPr kumimoji="1" lang="ko-KR" altLang="en-US" sz="2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의 옵션</a:t>
            </a:r>
            <a:endParaRPr kumimoji="1" lang="en-US" altLang="ko-KR" sz="20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r>
              <a:rPr kumimoji="1" lang="en-US" altLang="ko-KR" sz="2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}</a:t>
            </a:r>
          </a:p>
          <a:p>
            <a:r>
              <a:rPr kumimoji="1" lang="en-US" altLang="ko-KR" sz="2000" dirty="0">
                <a:solidFill>
                  <a:schemeClr val="accent2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PARSER_BEGIN(</a:t>
            </a:r>
            <a:r>
              <a:rPr kumimoji="1" lang="ko-KR" altLang="en-US" sz="2000" dirty="0">
                <a:solidFill>
                  <a:schemeClr val="accent2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파서클래스 명</a:t>
            </a:r>
            <a:r>
              <a:rPr kumimoji="1" lang="en-US" altLang="ko-KR" sz="2000" dirty="0">
                <a:solidFill>
                  <a:schemeClr val="accent2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)</a:t>
            </a:r>
          </a:p>
          <a:p>
            <a:r>
              <a:rPr kumimoji="1" lang="en-US" altLang="ko-KR" sz="2000" dirty="0">
                <a:solidFill>
                  <a:schemeClr val="accent2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Public class </a:t>
            </a:r>
            <a:r>
              <a:rPr kumimoji="1" lang="ko-KR" altLang="en-US" sz="2000" dirty="0">
                <a:solidFill>
                  <a:schemeClr val="accent2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파서클래스 명</a:t>
            </a:r>
            <a:endParaRPr kumimoji="1" lang="en-US" altLang="ko-KR" sz="2000" dirty="0">
              <a:solidFill>
                <a:schemeClr val="accent2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r>
              <a:rPr kumimoji="1" lang="en-US" altLang="ko-KR" sz="2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{</a:t>
            </a:r>
            <a:br>
              <a:rPr kumimoji="1" lang="en-US" altLang="ko-KR" sz="2000" dirty="0">
                <a:latin typeface="BM DoHyeon OTF" panose="020B0600000101010101" pitchFamily="34" charset="-127"/>
                <a:ea typeface="BM DoHyeon OTF" panose="020B0600000101010101" pitchFamily="34" charset="-127"/>
              </a:rPr>
            </a:br>
            <a:r>
              <a:rPr kumimoji="1" lang="en-US" altLang="ko-KR" sz="2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	</a:t>
            </a:r>
            <a:r>
              <a:rPr kumimoji="1" lang="ko-KR" altLang="en-US" sz="2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임의의 자바코드</a:t>
            </a:r>
            <a:endParaRPr kumimoji="1" lang="en-US" altLang="ko-KR" sz="20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r>
              <a:rPr kumimoji="1" lang="en-US" altLang="ko-KR" sz="2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}</a:t>
            </a:r>
          </a:p>
          <a:p>
            <a:r>
              <a:rPr kumimoji="1" lang="en-US" altLang="ko-KR" sz="2000" dirty="0">
                <a:solidFill>
                  <a:schemeClr val="accent2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PARSER_END(</a:t>
            </a:r>
            <a:r>
              <a:rPr kumimoji="1" lang="ko-KR" altLang="en-US" sz="2000" dirty="0">
                <a:solidFill>
                  <a:schemeClr val="accent2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파서클래스 명</a:t>
            </a:r>
            <a:r>
              <a:rPr kumimoji="1" lang="en-US" altLang="ko-KR" sz="2000" dirty="0">
                <a:solidFill>
                  <a:schemeClr val="accent2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)</a:t>
            </a:r>
          </a:p>
          <a:p>
            <a:endParaRPr kumimoji="1" lang="en-US" altLang="ko-KR" sz="20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r>
              <a:rPr kumimoji="1" lang="ko-KR" altLang="en-US" sz="2000" dirty="0">
                <a:solidFill>
                  <a:schemeClr val="accent2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스캐너 </a:t>
            </a:r>
            <a:r>
              <a:rPr kumimoji="1" lang="en-US" altLang="ko-KR" sz="2000" dirty="0">
                <a:solidFill>
                  <a:schemeClr val="accent2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–</a:t>
            </a:r>
            <a:r>
              <a:rPr kumimoji="1" lang="ko-KR" altLang="en-US" sz="2000" dirty="0">
                <a:solidFill>
                  <a:schemeClr val="accent2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kumimoji="1" lang="en-US" altLang="ko-KR" sz="2000" dirty="0">
                <a:solidFill>
                  <a:schemeClr val="accent2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SKIP</a:t>
            </a:r>
            <a:r>
              <a:rPr kumimoji="1" lang="ko-KR" altLang="en-US" sz="2000" dirty="0">
                <a:solidFill>
                  <a:schemeClr val="accent2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과</a:t>
            </a:r>
            <a:r>
              <a:rPr kumimoji="1" lang="en-US" altLang="ko-KR" sz="2000" dirty="0">
                <a:solidFill>
                  <a:schemeClr val="accent2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TOKEN</a:t>
            </a:r>
          </a:p>
          <a:p>
            <a:endParaRPr kumimoji="1" lang="en-US" altLang="ko-KR" sz="2000" dirty="0">
              <a:solidFill>
                <a:schemeClr val="accent2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r>
              <a:rPr kumimoji="1" lang="ko-KR" altLang="en-US" sz="2000" dirty="0">
                <a:solidFill>
                  <a:schemeClr val="accent2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파서</a:t>
            </a: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2A2B2F71-FFEA-AF43-8339-D78EA9098E35}"/>
              </a:ext>
            </a:extLst>
          </p:cNvPr>
          <p:cNvSpPr/>
          <p:nvPr/>
        </p:nvSpPr>
        <p:spPr>
          <a:xfrm>
            <a:off x="3713567" y="1601285"/>
            <a:ext cx="227516" cy="227516"/>
          </a:xfrm>
          <a:prstGeom prst="ellipse">
            <a:avLst/>
          </a:prstGeom>
          <a:solidFill>
            <a:schemeClr val="accent2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1</a:t>
            </a:r>
            <a:endParaRPr kumimoji="1" lang="ko-KR" altLang="en-US" sz="1100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A406FC24-39A1-0D41-A8B7-23E81D76B5C3}"/>
              </a:ext>
            </a:extLst>
          </p:cNvPr>
          <p:cNvSpPr/>
          <p:nvPr/>
        </p:nvSpPr>
        <p:spPr>
          <a:xfrm>
            <a:off x="3713567" y="2754146"/>
            <a:ext cx="227516" cy="227516"/>
          </a:xfrm>
          <a:prstGeom prst="ellipse">
            <a:avLst/>
          </a:prstGeom>
          <a:solidFill>
            <a:schemeClr val="accent2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2</a:t>
            </a:r>
            <a:endParaRPr kumimoji="1" lang="ko-KR" altLang="en-US" sz="1100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3B95C9FF-18D4-7B42-B6CF-5BE417E6FE3D}"/>
              </a:ext>
            </a:extLst>
          </p:cNvPr>
          <p:cNvSpPr/>
          <p:nvPr/>
        </p:nvSpPr>
        <p:spPr>
          <a:xfrm>
            <a:off x="3713567" y="3084503"/>
            <a:ext cx="227516" cy="227516"/>
          </a:xfrm>
          <a:prstGeom prst="ellipse">
            <a:avLst/>
          </a:prstGeom>
          <a:solidFill>
            <a:schemeClr val="accent2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3</a:t>
            </a:r>
            <a:endParaRPr kumimoji="1" lang="ko-KR" altLang="en-US" sz="1100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5A558D82-6218-D64F-BE23-EDF949E513AE}"/>
              </a:ext>
            </a:extLst>
          </p:cNvPr>
          <p:cNvSpPr/>
          <p:nvPr/>
        </p:nvSpPr>
        <p:spPr>
          <a:xfrm>
            <a:off x="3715360" y="4292490"/>
            <a:ext cx="227516" cy="227516"/>
          </a:xfrm>
          <a:prstGeom prst="ellipse">
            <a:avLst/>
          </a:prstGeom>
          <a:solidFill>
            <a:schemeClr val="accent2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4</a:t>
            </a:r>
            <a:endParaRPr kumimoji="1" lang="ko-KR" altLang="en-US" sz="1100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075EF940-65CD-5342-96C5-ABBCB38E4D92}"/>
              </a:ext>
            </a:extLst>
          </p:cNvPr>
          <p:cNvSpPr/>
          <p:nvPr/>
        </p:nvSpPr>
        <p:spPr>
          <a:xfrm>
            <a:off x="3713567" y="4906821"/>
            <a:ext cx="227516" cy="227516"/>
          </a:xfrm>
          <a:prstGeom prst="ellipse">
            <a:avLst/>
          </a:prstGeom>
          <a:solidFill>
            <a:schemeClr val="accent2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5</a:t>
            </a:r>
            <a:endParaRPr kumimoji="1" lang="ko-KR" altLang="en-US" sz="1100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FCA87970-034F-4B4E-94C7-166F800FD19D}"/>
              </a:ext>
            </a:extLst>
          </p:cNvPr>
          <p:cNvSpPr/>
          <p:nvPr/>
        </p:nvSpPr>
        <p:spPr>
          <a:xfrm>
            <a:off x="3715360" y="5521800"/>
            <a:ext cx="227516" cy="227516"/>
          </a:xfrm>
          <a:prstGeom prst="ellipse">
            <a:avLst/>
          </a:prstGeom>
          <a:solidFill>
            <a:schemeClr val="accent2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6</a:t>
            </a:r>
            <a:endParaRPr kumimoji="1" lang="ko-KR" altLang="en-US" sz="1100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479129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002437-E1E7-43BF-A766-81598B973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559678"/>
            <a:ext cx="5214257" cy="723022"/>
          </a:xfrm>
        </p:spPr>
        <p:txBody>
          <a:bodyPr>
            <a:normAutofit/>
          </a:bodyPr>
          <a:lstStyle/>
          <a:p>
            <a:pPr algn="l"/>
            <a:r>
              <a:rPr lang="ko-KR" altLang="en-US" sz="4000" b="1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시스템 모듈 상세 설계</a:t>
            </a:r>
          </a:p>
        </p:txBody>
      </p:sp>
      <p:sp>
        <p:nvSpPr>
          <p:cNvPr id="8" name="TextBox 2">
            <a:extLst>
              <a:ext uri="{FF2B5EF4-FFF2-40B4-BE49-F238E27FC236}">
                <a16:creationId xmlns:a16="http://schemas.microsoft.com/office/drawing/2014/main" id="{1DD1201A-4282-412C-AB5E-350BF5580D5B}"/>
              </a:ext>
            </a:extLst>
          </p:cNvPr>
          <p:cNvSpPr txBox="1"/>
          <p:nvPr/>
        </p:nvSpPr>
        <p:spPr>
          <a:xfrm>
            <a:off x="287092" y="6289314"/>
            <a:ext cx="6121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14</a:t>
            </a:r>
            <a:endParaRPr lang="ko-KR" altLang="en-US" sz="2800" b="1" dirty="0">
              <a:solidFill>
                <a:schemeClr val="accent1"/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5238F525-0592-FF4E-91C0-3E813C9B50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95532" y="746866"/>
            <a:ext cx="6248398" cy="535834"/>
          </a:xfrm>
        </p:spPr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JavaCC 1.5 </a:t>
            </a:r>
            <a:r>
              <a:rPr lang="ko-KR" altLang="en-US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파일을 사용</a:t>
            </a:r>
            <a:endParaRPr lang="en-US" altLang="ko-KR" i="1" dirty="0">
              <a:solidFill>
                <a:schemeClr val="accent1">
                  <a:lumMod val="60000"/>
                  <a:lumOff val="40000"/>
                </a:schemeClr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6" name="부제목 2">
            <a:extLst>
              <a:ext uri="{FF2B5EF4-FFF2-40B4-BE49-F238E27FC236}">
                <a16:creationId xmlns:a16="http://schemas.microsoft.com/office/drawing/2014/main" id="{3E881427-1E00-E24A-BABC-CEFDE393054E}"/>
              </a:ext>
            </a:extLst>
          </p:cNvPr>
          <p:cNvSpPr txBox="1">
            <a:spLocks/>
          </p:cNvSpPr>
          <p:nvPr/>
        </p:nvSpPr>
        <p:spPr>
          <a:xfrm>
            <a:off x="2983934" y="2075941"/>
            <a:ext cx="2601952" cy="3914223"/>
          </a:xfrm>
          <a:prstGeom prst="rect">
            <a:avLst/>
          </a:prstGeom>
          <a:ln w="57150"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83464" indent="-283464" algn="l" defTabSz="914400" rtl="0" eaLnBrk="1" latinLnBrk="1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83464" indent="-283464" algn="l" defTabSz="914400" rtl="0" eaLnBrk="1" latinLnBrk="1" hangingPunct="1">
              <a:lnSpc>
                <a:spcPct val="112000"/>
              </a:lnSpc>
              <a:spcBef>
                <a:spcPts val="900"/>
              </a:spcBef>
              <a:buFont typeface="Corbel" panose="020B0503020204020204" pitchFamily="34" charset="0"/>
              <a:buChar char="–"/>
              <a:defRPr sz="18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283464" indent="-283464" algn="l" defTabSz="914400" rtl="0" eaLnBrk="1" latinLnBrk="1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283464" indent="-283464" algn="l" defTabSz="914400" rtl="0" eaLnBrk="1" latinLnBrk="1" hangingPunct="1">
              <a:lnSpc>
                <a:spcPct val="112000"/>
              </a:lnSpc>
              <a:spcBef>
                <a:spcPts val="900"/>
              </a:spcBef>
              <a:buFont typeface="Corbel" panose="020B0503020204020204" pitchFamily="34" charset="0"/>
              <a:buChar char="–"/>
              <a:defRPr sz="14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83464" indent="-283464" algn="l" defTabSz="914400" rtl="0" eaLnBrk="1" latinLnBrk="1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40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83464" indent="-283464" algn="l" defTabSz="914400" rtl="0" eaLnBrk="1" latinLnBrk="1" hangingPunct="1">
              <a:lnSpc>
                <a:spcPct val="112000"/>
              </a:lnSpc>
              <a:spcBef>
                <a:spcPts val="130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83464" indent="-283464" algn="l" defTabSz="914400" rtl="0" eaLnBrk="1" latinLnBrk="1" hangingPunct="1">
              <a:lnSpc>
                <a:spcPct val="112000"/>
              </a:lnSpc>
              <a:spcBef>
                <a:spcPts val="1300"/>
              </a:spcBef>
              <a:buFont typeface="Arial" panose="020B0604020202020204" pitchFamily="34" charset="0"/>
              <a:buChar char="•"/>
              <a:defRPr sz="14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83464" indent="-283464" algn="l" defTabSz="914400" rtl="0" eaLnBrk="1" latinLnBrk="1" hangingPunct="1">
              <a:lnSpc>
                <a:spcPct val="112000"/>
              </a:lnSpc>
              <a:spcBef>
                <a:spcPts val="130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3464" indent="-283464" algn="l" defTabSz="914400" rtl="0" eaLnBrk="1" latinLnBrk="1" hangingPunct="1">
              <a:lnSpc>
                <a:spcPct val="112000"/>
              </a:lnSpc>
              <a:spcBef>
                <a:spcPts val="1300"/>
              </a:spcBef>
              <a:buFont typeface="Arial" panose="020B0604020202020204" pitchFamily="34" charset="0"/>
              <a:buChar char="•"/>
              <a:defRPr sz="140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A() : {}</a:t>
            </a:r>
          </a:p>
          <a:p>
            <a:pPr marL="0" indent="0">
              <a:buNone/>
            </a:pPr>
            <a:r>
              <a:rPr lang="en-US" altLang="ko-KR" sz="1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{</a:t>
            </a:r>
          </a:p>
          <a:p>
            <a:pPr marL="0" indent="0">
              <a:buNone/>
            </a:pPr>
            <a:r>
              <a:rPr lang="en-US" altLang="ko-KR" sz="1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 a b c B() C()</a:t>
            </a:r>
          </a:p>
          <a:p>
            <a:pPr marL="0" indent="0">
              <a:buNone/>
            </a:pPr>
            <a:r>
              <a:rPr lang="en-US" altLang="ko-KR" sz="1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}</a:t>
            </a:r>
          </a:p>
          <a:p>
            <a:pPr marL="0" indent="0">
              <a:buNone/>
            </a:pPr>
            <a:r>
              <a:rPr lang="en-US" altLang="ko-KR" sz="1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B() : {}</a:t>
            </a:r>
          </a:p>
          <a:p>
            <a:pPr marL="0" indent="0">
              <a:buNone/>
            </a:pPr>
            <a:r>
              <a:rPr lang="en-US" altLang="ko-KR" sz="1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{</a:t>
            </a:r>
          </a:p>
          <a:p>
            <a:pPr marL="0" indent="0">
              <a:buNone/>
            </a:pPr>
            <a:r>
              <a:rPr lang="en-US" altLang="ko-KR" sz="1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 d e f D() E()</a:t>
            </a:r>
          </a:p>
          <a:p>
            <a:pPr marL="0" indent="0">
              <a:buNone/>
            </a:pPr>
            <a:r>
              <a:rPr lang="en-US" altLang="ko-KR" sz="1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}</a:t>
            </a:r>
          </a:p>
          <a:p>
            <a:pPr marL="0" indent="0">
              <a:buNone/>
            </a:pPr>
            <a:r>
              <a:rPr lang="en-US" altLang="ko-KR" sz="1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C() : {} ..</a:t>
            </a:r>
          </a:p>
          <a:p>
            <a:pPr marL="0" indent="0">
              <a:buNone/>
            </a:pPr>
            <a:r>
              <a:rPr lang="en-US" altLang="ko-KR" sz="1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D() : {}..</a:t>
            </a:r>
          </a:p>
          <a:p>
            <a:pPr marL="0" indent="0">
              <a:buNone/>
            </a:pPr>
            <a:r>
              <a:rPr lang="en-US" altLang="ko-KR" sz="1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E() ..</a:t>
            </a:r>
          </a:p>
        </p:txBody>
      </p:sp>
      <p:sp>
        <p:nvSpPr>
          <p:cNvPr id="7" name="화살표: 아래쪽 3">
            <a:extLst>
              <a:ext uri="{FF2B5EF4-FFF2-40B4-BE49-F238E27FC236}">
                <a16:creationId xmlns:a16="http://schemas.microsoft.com/office/drawing/2014/main" id="{13E5D032-2158-884C-A82B-0A9CD3AE83FF}"/>
              </a:ext>
            </a:extLst>
          </p:cNvPr>
          <p:cNvSpPr/>
          <p:nvPr/>
        </p:nvSpPr>
        <p:spPr>
          <a:xfrm rot="16200000">
            <a:off x="5537988" y="3439788"/>
            <a:ext cx="1006506" cy="875560"/>
          </a:xfrm>
          <a:prstGeom prst="downArrow">
            <a:avLst>
              <a:gd name="adj1" fmla="val 50000"/>
              <a:gd name="adj2" fmla="val 53042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9" name="TextBox 4">
            <a:extLst>
              <a:ext uri="{FF2B5EF4-FFF2-40B4-BE49-F238E27FC236}">
                <a16:creationId xmlns:a16="http://schemas.microsoft.com/office/drawing/2014/main" id="{A1B883B6-2C69-4947-B2DC-16FABCB58029}"/>
              </a:ext>
            </a:extLst>
          </p:cNvPr>
          <p:cNvSpPr txBox="1"/>
          <p:nvPr/>
        </p:nvSpPr>
        <p:spPr>
          <a:xfrm>
            <a:off x="8182767" y="2833709"/>
            <a:ext cx="1145219" cy="369332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A</a:t>
            </a:r>
          </a:p>
        </p:txBody>
      </p:sp>
      <p:sp>
        <p:nvSpPr>
          <p:cNvPr id="10" name="TextBox 6">
            <a:extLst>
              <a:ext uri="{FF2B5EF4-FFF2-40B4-BE49-F238E27FC236}">
                <a16:creationId xmlns:a16="http://schemas.microsoft.com/office/drawing/2014/main" id="{898D0AC4-1BEF-C049-8C5A-D8BD45E560A2}"/>
              </a:ext>
            </a:extLst>
          </p:cNvPr>
          <p:cNvSpPr txBox="1"/>
          <p:nvPr/>
        </p:nvSpPr>
        <p:spPr>
          <a:xfrm>
            <a:off x="7610157" y="3711033"/>
            <a:ext cx="1145219" cy="369332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B</a:t>
            </a:r>
          </a:p>
        </p:txBody>
      </p:sp>
      <p:sp>
        <p:nvSpPr>
          <p:cNvPr id="11" name="TextBox 7">
            <a:extLst>
              <a:ext uri="{FF2B5EF4-FFF2-40B4-BE49-F238E27FC236}">
                <a16:creationId xmlns:a16="http://schemas.microsoft.com/office/drawing/2014/main" id="{9E649068-F15A-0749-9CA3-23446CA9748A}"/>
              </a:ext>
            </a:extLst>
          </p:cNvPr>
          <p:cNvSpPr txBox="1"/>
          <p:nvPr/>
        </p:nvSpPr>
        <p:spPr>
          <a:xfrm>
            <a:off x="6985206" y="4717540"/>
            <a:ext cx="1145219" cy="369332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D</a:t>
            </a:r>
          </a:p>
        </p:txBody>
      </p:sp>
      <p:sp>
        <p:nvSpPr>
          <p:cNvPr id="12" name="TextBox 8">
            <a:extLst>
              <a:ext uri="{FF2B5EF4-FFF2-40B4-BE49-F238E27FC236}">
                <a16:creationId xmlns:a16="http://schemas.microsoft.com/office/drawing/2014/main" id="{D5481ACC-35F2-184F-B232-BA7DE06995A1}"/>
              </a:ext>
            </a:extLst>
          </p:cNvPr>
          <p:cNvSpPr txBox="1"/>
          <p:nvPr/>
        </p:nvSpPr>
        <p:spPr>
          <a:xfrm>
            <a:off x="8325178" y="4706845"/>
            <a:ext cx="1145219" cy="369332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E</a:t>
            </a:r>
          </a:p>
        </p:txBody>
      </p:sp>
      <p:sp>
        <p:nvSpPr>
          <p:cNvPr id="13" name="TextBox 9">
            <a:extLst>
              <a:ext uri="{FF2B5EF4-FFF2-40B4-BE49-F238E27FC236}">
                <a16:creationId xmlns:a16="http://schemas.microsoft.com/office/drawing/2014/main" id="{AE577527-2D4E-6943-A584-B742E7D8E396}"/>
              </a:ext>
            </a:extLst>
          </p:cNvPr>
          <p:cNvSpPr txBox="1"/>
          <p:nvPr/>
        </p:nvSpPr>
        <p:spPr>
          <a:xfrm>
            <a:off x="9119731" y="3692902"/>
            <a:ext cx="1145219" cy="369332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C</a:t>
            </a:r>
          </a:p>
        </p:txBody>
      </p:sp>
      <p:cxnSp>
        <p:nvCxnSpPr>
          <p:cNvPr id="14" name="연결선: 꺾임 12">
            <a:extLst>
              <a:ext uri="{FF2B5EF4-FFF2-40B4-BE49-F238E27FC236}">
                <a16:creationId xmlns:a16="http://schemas.microsoft.com/office/drawing/2014/main" id="{C8D047C8-EA0C-BA4F-AEC2-4A3563C0C0FC}"/>
              </a:ext>
            </a:extLst>
          </p:cNvPr>
          <p:cNvCxnSpPr>
            <a:stCxn id="9" idx="2"/>
            <a:endCxn id="10" idx="0"/>
          </p:cNvCxnSpPr>
          <p:nvPr/>
        </p:nvCxnSpPr>
        <p:spPr>
          <a:xfrm rot="5400000">
            <a:off x="8215076" y="3170732"/>
            <a:ext cx="507992" cy="572610"/>
          </a:xfrm>
          <a:prstGeom prst="bentConnector3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id="{05933AED-A239-1B4B-8C64-B2631883C704}"/>
              </a:ext>
            </a:extLst>
          </p:cNvPr>
          <p:cNvCxnSpPr>
            <a:cxnSpLocks/>
          </p:cNvCxnSpPr>
          <p:nvPr/>
        </p:nvCxnSpPr>
        <p:spPr>
          <a:xfrm rot="16200000" flipH="1">
            <a:off x="8923174" y="2990641"/>
            <a:ext cx="489861" cy="936964"/>
          </a:xfrm>
          <a:prstGeom prst="bentConnector3">
            <a:avLst>
              <a:gd name="adj1" fmla="val 50000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연결선: 꺾임 19">
            <a:extLst>
              <a:ext uri="{FF2B5EF4-FFF2-40B4-BE49-F238E27FC236}">
                <a16:creationId xmlns:a16="http://schemas.microsoft.com/office/drawing/2014/main" id="{8C4C2662-9F94-8D4D-83AC-F532E5C43D89}"/>
              </a:ext>
            </a:extLst>
          </p:cNvPr>
          <p:cNvCxnSpPr>
            <a:cxnSpLocks/>
          </p:cNvCxnSpPr>
          <p:nvPr/>
        </p:nvCxnSpPr>
        <p:spPr>
          <a:xfrm rot="16200000" flipH="1">
            <a:off x="8171282" y="4047247"/>
            <a:ext cx="626480" cy="715021"/>
          </a:xfrm>
          <a:prstGeom prst="bentConnector3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연결선: 꺾임 24">
            <a:extLst>
              <a:ext uri="{FF2B5EF4-FFF2-40B4-BE49-F238E27FC236}">
                <a16:creationId xmlns:a16="http://schemas.microsoft.com/office/drawing/2014/main" id="{6DA269EB-BA4E-074B-9C35-E9F9BEDF45E4}"/>
              </a:ext>
            </a:extLst>
          </p:cNvPr>
          <p:cNvCxnSpPr>
            <a:stCxn id="10" idx="2"/>
            <a:endCxn id="11" idx="0"/>
          </p:cNvCxnSpPr>
          <p:nvPr/>
        </p:nvCxnSpPr>
        <p:spPr>
          <a:xfrm rot="5400000">
            <a:off x="7551705" y="4086477"/>
            <a:ext cx="637175" cy="624951"/>
          </a:xfrm>
          <a:prstGeom prst="bentConnector3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연결선 26">
            <a:extLst>
              <a:ext uri="{FF2B5EF4-FFF2-40B4-BE49-F238E27FC236}">
                <a16:creationId xmlns:a16="http://schemas.microsoft.com/office/drawing/2014/main" id="{B89F3AF0-8038-0D46-9DDA-198B44646A45}"/>
              </a:ext>
            </a:extLst>
          </p:cNvPr>
          <p:cNvCxnSpPr>
            <a:stCxn id="13" idx="2"/>
          </p:cNvCxnSpPr>
          <p:nvPr/>
        </p:nvCxnSpPr>
        <p:spPr>
          <a:xfrm flipH="1">
            <a:off x="9692340" y="4062234"/>
            <a:ext cx="1" cy="33137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타원 18">
            <a:extLst>
              <a:ext uri="{FF2B5EF4-FFF2-40B4-BE49-F238E27FC236}">
                <a16:creationId xmlns:a16="http://schemas.microsoft.com/office/drawing/2014/main" id="{C753D68C-5A23-FF4A-863D-EA46F08AEB9A}"/>
              </a:ext>
            </a:extLst>
          </p:cNvPr>
          <p:cNvSpPr/>
          <p:nvPr/>
        </p:nvSpPr>
        <p:spPr>
          <a:xfrm>
            <a:off x="9655757" y="4503268"/>
            <a:ext cx="45719" cy="97653"/>
          </a:xfrm>
          <a:prstGeom prst="ellipse">
            <a:avLst/>
          </a:prstGeom>
          <a:solidFill>
            <a:schemeClr val="tx1"/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993ACAD0-01B9-3140-A706-5B40383FD451}"/>
              </a:ext>
            </a:extLst>
          </p:cNvPr>
          <p:cNvSpPr/>
          <p:nvPr/>
        </p:nvSpPr>
        <p:spPr>
          <a:xfrm>
            <a:off x="9657715" y="4668713"/>
            <a:ext cx="45719" cy="97653"/>
          </a:xfrm>
          <a:prstGeom prst="ellipse">
            <a:avLst/>
          </a:prstGeom>
          <a:solidFill>
            <a:schemeClr val="tx1"/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9FC851D4-1FEC-0D4B-80BB-228A7B18596A}"/>
              </a:ext>
            </a:extLst>
          </p:cNvPr>
          <p:cNvSpPr/>
          <p:nvPr/>
        </p:nvSpPr>
        <p:spPr>
          <a:xfrm>
            <a:off x="9658564" y="4874032"/>
            <a:ext cx="45719" cy="97653"/>
          </a:xfrm>
          <a:prstGeom prst="ellipse">
            <a:avLst/>
          </a:prstGeom>
          <a:solidFill>
            <a:schemeClr val="tx1"/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8F7A3AC-8D1D-4C40-B92A-25C0A0857648}"/>
              </a:ext>
            </a:extLst>
          </p:cNvPr>
          <p:cNvSpPr/>
          <p:nvPr/>
        </p:nvSpPr>
        <p:spPr>
          <a:xfrm>
            <a:off x="1346144" y="1168253"/>
            <a:ext cx="1045184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Java1.5.jj 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파일은 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JavaCC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의 패키지 파일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.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Javac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의 문법체크 파일로 트리구조 형태</a:t>
            </a:r>
            <a:endParaRPr lang="en-US" altLang="ko-KR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이 파일을 이용하여 문법 체크 모듈을 제작</a:t>
            </a:r>
            <a:endParaRPr lang="en-US" altLang="ko-KR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37BE73A6-84C8-7C45-B6D6-84C7C5482F88}"/>
              </a:ext>
            </a:extLst>
          </p:cNvPr>
          <p:cNvSpPr/>
          <p:nvPr/>
        </p:nvSpPr>
        <p:spPr>
          <a:xfrm>
            <a:off x="8554788" y="2823014"/>
            <a:ext cx="382766" cy="382766"/>
          </a:xfrm>
          <a:prstGeom prst="ellipse">
            <a:avLst/>
          </a:prstGeom>
          <a:solidFill>
            <a:schemeClr val="accent2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100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4" name="텍스트상자 3">
            <a:extLst>
              <a:ext uri="{FF2B5EF4-FFF2-40B4-BE49-F238E27FC236}">
                <a16:creationId xmlns:a16="http://schemas.microsoft.com/office/drawing/2014/main" id="{A13C8A7E-07B3-4949-B0D7-0608683F72B2}"/>
              </a:ext>
            </a:extLst>
          </p:cNvPr>
          <p:cNvSpPr txBox="1"/>
          <p:nvPr/>
        </p:nvSpPr>
        <p:spPr>
          <a:xfrm>
            <a:off x="1645650" y="2134133"/>
            <a:ext cx="1385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solidFill>
                  <a:schemeClr val="accent2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최상위 노드</a:t>
            </a:r>
          </a:p>
        </p:txBody>
      </p:sp>
      <p:sp>
        <p:nvSpPr>
          <p:cNvPr id="24" name="텍스트상자 23">
            <a:extLst>
              <a:ext uri="{FF2B5EF4-FFF2-40B4-BE49-F238E27FC236}">
                <a16:creationId xmlns:a16="http://schemas.microsoft.com/office/drawing/2014/main" id="{B3A2BFC9-5F79-BC4F-B2F1-4F9B107BF115}"/>
              </a:ext>
            </a:extLst>
          </p:cNvPr>
          <p:cNvSpPr txBox="1"/>
          <p:nvPr/>
        </p:nvSpPr>
        <p:spPr>
          <a:xfrm>
            <a:off x="7314306" y="2497642"/>
            <a:ext cx="1385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chemeClr val="accent2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최상위 노드</a:t>
            </a: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DA874844-EFDB-6E46-B82E-9FAF751A9185}"/>
              </a:ext>
            </a:extLst>
          </p:cNvPr>
          <p:cNvSpPr/>
          <p:nvPr/>
        </p:nvSpPr>
        <p:spPr>
          <a:xfrm>
            <a:off x="3073516" y="2110457"/>
            <a:ext cx="292098" cy="312702"/>
          </a:xfrm>
          <a:prstGeom prst="ellipse">
            <a:avLst/>
          </a:prstGeom>
          <a:solidFill>
            <a:schemeClr val="accent2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100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26" name="텍스트상자 25">
            <a:extLst>
              <a:ext uri="{FF2B5EF4-FFF2-40B4-BE49-F238E27FC236}">
                <a16:creationId xmlns:a16="http://schemas.microsoft.com/office/drawing/2014/main" id="{D792E7CF-5DFC-EC47-8CD1-6F4617DBCE12}"/>
              </a:ext>
            </a:extLst>
          </p:cNvPr>
          <p:cNvSpPr txBox="1"/>
          <p:nvPr/>
        </p:nvSpPr>
        <p:spPr>
          <a:xfrm>
            <a:off x="3455195" y="1762411"/>
            <a:ext cx="1659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chemeClr val="accent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트리 구조 예시</a:t>
            </a:r>
          </a:p>
        </p:txBody>
      </p:sp>
      <p:sp>
        <p:nvSpPr>
          <p:cNvPr id="22" name="빼기 기호 21">
            <a:extLst>
              <a:ext uri="{FF2B5EF4-FFF2-40B4-BE49-F238E27FC236}">
                <a16:creationId xmlns:a16="http://schemas.microsoft.com/office/drawing/2014/main" id="{D12D9576-DBF0-4BD0-91C6-15D98D3E0DAB}"/>
              </a:ext>
            </a:extLst>
          </p:cNvPr>
          <p:cNvSpPr/>
          <p:nvPr/>
        </p:nvSpPr>
        <p:spPr>
          <a:xfrm>
            <a:off x="3073516" y="3062796"/>
            <a:ext cx="610717" cy="45719"/>
          </a:xfrm>
          <a:prstGeom prst="mathMin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27" name="빼기 기호 26">
            <a:extLst>
              <a:ext uri="{FF2B5EF4-FFF2-40B4-BE49-F238E27FC236}">
                <a16:creationId xmlns:a16="http://schemas.microsoft.com/office/drawing/2014/main" id="{70B94116-65AC-46D9-B469-705D97CC04B3}"/>
              </a:ext>
            </a:extLst>
          </p:cNvPr>
          <p:cNvSpPr/>
          <p:nvPr/>
        </p:nvSpPr>
        <p:spPr>
          <a:xfrm>
            <a:off x="3623489" y="3060502"/>
            <a:ext cx="610717" cy="45719"/>
          </a:xfrm>
          <a:prstGeom prst="mathMin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C3EDB44-88C2-4CBB-BAC8-75C47F421BB5}"/>
              </a:ext>
            </a:extLst>
          </p:cNvPr>
          <p:cNvSpPr txBox="1"/>
          <p:nvPr/>
        </p:nvSpPr>
        <p:spPr>
          <a:xfrm>
            <a:off x="3253924" y="3214192"/>
            <a:ext cx="6924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토큰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8857F46-93EB-4A53-B1BC-3C81CEACF172}"/>
              </a:ext>
            </a:extLst>
          </p:cNvPr>
          <p:cNvSpPr txBox="1"/>
          <p:nvPr/>
        </p:nvSpPr>
        <p:spPr>
          <a:xfrm>
            <a:off x="3874741" y="3214192"/>
            <a:ext cx="25614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구문단위</a:t>
            </a:r>
            <a:r>
              <a:rPr lang="en-US" altLang="ko-KR" sz="1400" b="1" dirty="0">
                <a:solidFill>
                  <a:srgbClr val="FF0000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(</a:t>
            </a:r>
            <a:r>
              <a:rPr lang="ko-KR" altLang="en-US" sz="1400" b="1" dirty="0">
                <a:solidFill>
                  <a:srgbClr val="FF0000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토큰 나열 단위</a:t>
            </a:r>
            <a:r>
              <a:rPr lang="en-US" altLang="ko-KR" sz="1400" b="1" dirty="0">
                <a:solidFill>
                  <a:srgbClr val="FF0000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)</a:t>
            </a:r>
            <a:endParaRPr lang="ko-KR" altLang="en-US" sz="1400" b="1" dirty="0">
              <a:solidFill>
                <a:srgbClr val="FF0000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DF9E58AC-7792-493E-8C36-C6FB7F9FA6FF}"/>
              </a:ext>
            </a:extLst>
          </p:cNvPr>
          <p:cNvCxnSpPr>
            <a:cxnSpLocks/>
          </p:cNvCxnSpPr>
          <p:nvPr/>
        </p:nvCxnSpPr>
        <p:spPr>
          <a:xfrm flipH="1">
            <a:off x="3744256" y="3083362"/>
            <a:ext cx="4731" cy="60954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53C82D93-7C08-46F3-B621-7FFC0DB0BC87}"/>
              </a:ext>
            </a:extLst>
          </p:cNvPr>
          <p:cNvCxnSpPr/>
          <p:nvPr/>
        </p:nvCxnSpPr>
        <p:spPr>
          <a:xfrm flipH="1">
            <a:off x="3455195" y="3692902"/>
            <a:ext cx="30696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C7E08F14-82A5-4857-A770-61B14FB1FE01}"/>
              </a:ext>
            </a:extLst>
          </p:cNvPr>
          <p:cNvCxnSpPr>
            <a:stCxn id="27" idx="3"/>
          </p:cNvCxnSpPr>
          <p:nvPr/>
        </p:nvCxnSpPr>
        <p:spPr>
          <a:xfrm flipH="1">
            <a:off x="3928847" y="3077985"/>
            <a:ext cx="1" cy="199819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137B81CA-1C89-42B5-B8C5-D3BD360B7B2A}"/>
              </a:ext>
            </a:extLst>
          </p:cNvPr>
          <p:cNvCxnSpPr/>
          <p:nvPr/>
        </p:nvCxnSpPr>
        <p:spPr>
          <a:xfrm flipH="1">
            <a:off x="3686574" y="5076177"/>
            <a:ext cx="24227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D2785F64-27A4-46DC-81E3-FDFE66419E26}"/>
              </a:ext>
            </a:extLst>
          </p:cNvPr>
          <p:cNvCxnSpPr/>
          <p:nvPr/>
        </p:nvCxnSpPr>
        <p:spPr>
          <a:xfrm>
            <a:off x="3172701" y="3060502"/>
            <a:ext cx="0" cy="29632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4A22D8F1-8C5F-4A64-B3A7-360999A8F653}"/>
              </a:ext>
            </a:extLst>
          </p:cNvPr>
          <p:cNvCxnSpPr/>
          <p:nvPr/>
        </p:nvCxnSpPr>
        <p:spPr>
          <a:xfrm>
            <a:off x="3172701" y="3356831"/>
            <a:ext cx="18128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95139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03607325-4ECF-AE44-927B-6A65FDC9E7F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E002437-E1E7-43BF-A766-81598B973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559678"/>
            <a:ext cx="5214257" cy="723022"/>
          </a:xfrm>
        </p:spPr>
        <p:txBody>
          <a:bodyPr>
            <a:normAutofit/>
          </a:bodyPr>
          <a:lstStyle/>
          <a:p>
            <a:pPr algn="l"/>
            <a:r>
              <a:rPr lang="ko-KR" altLang="en-US" sz="4000" b="1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시스템 모듈 상세 설계</a:t>
            </a:r>
          </a:p>
        </p:txBody>
      </p:sp>
      <p:sp>
        <p:nvSpPr>
          <p:cNvPr id="8" name="TextBox 2">
            <a:extLst>
              <a:ext uri="{FF2B5EF4-FFF2-40B4-BE49-F238E27FC236}">
                <a16:creationId xmlns:a16="http://schemas.microsoft.com/office/drawing/2014/main" id="{1DD1201A-4282-412C-AB5E-350BF5580D5B}"/>
              </a:ext>
            </a:extLst>
          </p:cNvPr>
          <p:cNvSpPr txBox="1"/>
          <p:nvPr/>
        </p:nvSpPr>
        <p:spPr>
          <a:xfrm>
            <a:off x="287092" y="6289314"/>
            <a:ext cx="6121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15</a:t>
            </a:r>
            <a:endParaRPr lang="ko-KR" altLang="en-US" sz="2800" b="1" dirty="0">
              <a:solidFill>
                <a:schemeClr val="accent1"/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F9FE0993-9777-5145-8F22-042E6DD92D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746866"/>
            <a:ext cx="6248398" cy="535834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Java1.5</a:t>
            </a:r>
            <a:r>
              <a:rPr lang="ko-KR" altLang="en-US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의 구조 </a:t>
            </a:r>
            <a:r>
              <a:rPr lang="en-US" altLang="ko-KR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(</a:t>
            </a:r>
            <a:r>
              <a:rPr lang="ko-KR" altLang="en-US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트리</a:t>
            </a:r>
            <a:r>
              <a:rPr lang="en-US" altLang="ko-KR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)</a:t>
            </a:r>
            <a:r>
              <a:rPr lang="ko-KR" altLang="en-US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 </a:t>
            </a:r>
            <a:r>
              <a:rPr lang="en-US" altLang="ko-KR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–</a:t>
            </a:r>
            <a:r>
              <a:rPr lang="ko-KR" altLang="en-US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 전체</a:t>
            </a:r>
            <a:endParaRPr lang="en-US" altLang="ko-KR" i="1" dirty="0">
              <a:solidFill>
                <a:schemeClr val="accent1">
                  <a:lumMod val="60000"/>
                  <a:lumOff val="40000"/>
                </a:schemeClr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8AB1FFE-8258-4640-814F-902A656D08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906" y="1307712"/>
            <a:ext cx="9755673" cy="4981602"/>
          </a:xfrm>
          <a:prstGeom prst="rect">
            <a:avLst/>
          </a:prstGeom>
          <a:ln w="5715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6733594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002437-E1E7-43BF-A766-81598B973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559678"/>
            <a:ext cx="5214257" cy="723022"/>
          </a:xfrm>
        </p:spPr>
        <p:txBody>
          <a:bodyPr>
            <a:normAutofit/>
          </a:bodyPr>
          <a:lstStyle/>
          <a:p>
            <a:pPr algn="l"/>
            <a:r>
              <a:rPr lang="ko-KR" altLang="en-US" sz="4000" b="1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시스템 모듈 상세 설계</a:t>
            </a:r>
          </a:p>
        </p:txBody>
      </p:sp>
      <p:sp>
        <p:nvSpPr>
          <p:cNvPr id="8" name="TextBox 2">
            <a:extLst>
              <a:ext uri="{FF2B5EF4-FFF2-40B4-BE49-F238E27FC236}">
                <a16:creationId xmlns:a16="http://schemas.microsoft.com/office/drawing/2014/main" id="{1DD1201A-4282-412C-AB5E-350BF5580D5B}"/>
              </a:ext>
            </a:extLst>
          </p:cNvPr>
          <p:cNvSpPr txBox="1"/>
          <p:nvPr/>
        </p:nvSpPr>
        <p:spPr>
          <a:xfrm>
            <a:off x="287092" y="6289314"/>
            <a:ext cx="6121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16</a:t>
            </a:r>
            <a:endParaRPr lang="ko-KR" altLang="en-US" sz="2800" b="1" dirty="0">
              <a:solidFill>
                <a:schemeClr val="accent1"/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BB8754A0-3534-2144-85EC-EE114A12D4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746866"/>
            <a:ext cx="6248398" cy="535834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Java1.5</a:t>
            </a:r>
            <a:r>
              <a:rPr lang="ko-KR" altLang="en-US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의 구조 </a:t>
            </a:r>
            <a:r>
              <a:rPr lang="en-US" altLang="ko-KR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(</a:t>
            </a:r>
            <a:r>
              <a:rPr lang="ko-KR" altLang="en-US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트리</a:t>
            </a:r>
            <a:r>
              <a:rPr lang="en-US" altLang="ko-KR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)</a:t>
            </a:r>
            <a:r>
              <a:rPr lang="ko-KR" altLang="en-US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 </a:t>
            </a:r>
            <a:r>
              <a:rPr lang="en-US" altLang="ko-KR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–</a:t>
            </a:r>
            <a:r>
              <a:rPr lang="ko-KR" altLang="en-US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 최상위 노드</a:t>
            </a:r>
            <a:endParaRPr lang="en-US" altLang="ko-KR" i="1" dirty="0">
              <a:solidFill>
                <a:schemeClr val="accent1">
                  <a:lumMod val="60000"/>
                  <a:lumOff val="40000"/>
                </a:schemeClr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9935907-01CD-8B46-88BB-0904DABA98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6457" y="1974015"/>
            <a:ext cx="5393490" cy="4246498"/>
          </a:xfrm>
          <a:prstGeom prst="rect">
            <a:avLst/>
          </a:prstGeom>
          <a:ln w="57150">
            <a:solidFill>
              <a:schemeClr val="accent1"/>
            </a:solidFill>
          </a:ln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89BB4423-AA4B-0B4B-85D5-47DFA3902D3A}"/>
              </a:ext>
            </a:extLst>
          </p:cNvPr>
          <p:cNvSpPr/>
          <p:nvPr/>
        </p:nvSpPr>
        <p:spPr>
          <a:xfrm>
            <a:off x="899275" y="1343640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>
                <a:solidFill>
                  <a:schemeClr val="accent2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CompilationUnit()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과</a:t>
            </a:r>
            <a:r>
              <a:rPr lang="ko-KR" altLang="en-US" dirty="0">
                <a:solidFill>
                  <a:schemeClr val="accent2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en-US" altLang="ko-KR" dirty="0">
                <a:solidFill>
                  <a:schemeClr val="accent2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Statement()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라는 최상위 노드 존재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32EDD30-25AF-4D06-AB9B-4148DBE35F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272" y="1974015"/>
            <a:ext cx="5185758" cy="4281819"/>
          </a:xfrm>
          <a:prstGeom prst="rect">
            <a:avLst/>
          </a:prstGeom>
          <a:ln w="5715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7514991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002437-E1E7-43BF-A766-81598B973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559678"/>
            <a:ext cx="5214257" cy="723022"/>
          </a:xfrm>
        </p:spPr>
        <p:txBody>
          <a:bodyPr>
            <a:normAutofit/>
          </a:bodyPr>
          <a:lstStyle/>
          <a:p>
            <a:pPr algn="l"/>
            <a:r>
              <a:rPr lang="ko-KR" altLang="en-US" sz="4000" b="1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시스템 모듈 상세 설계</a:t>
            </a:r>
          </a:p>
        </p:txBody>
      </p:sp>
      <p:sp>
        <p:nvSpPr>
          <p:cNvPr id="8" name="TextBox 2">
            <a:extLst>
              <a:ext uri="{FF2B5EF4-FFF2-40B4-BE49-F238E27FC236}">
                <a16:creationId xmlns:a16="http://schemas.microsoft.com/office/drawing/2014/main" id="{1DD1201A-4282-412C-AB5E-350BF5580D5B}"/>
              </a:ext>
            </a:extLst>
          </p:cNvPr>
          <p:cNvSpPr txBox="1"/>
          <p:nvPr/>
        </p:nvSpPr>
        <p:spPr>
          <a:xfrm>
            <a:off x="287092" y="6289314"/>
            <a:ext cx="6121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17</a:t>
            </a:r>
            <a:endParaRPr lang="ko-KR" altLang="en-US" sz="2800" b="1" dirty="0">
              <a:solidFill>
                <a:schemeClr val="accent1"/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31AA0CB-40A3-0F41-BE93-0293A84B1A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999" y="1635772"/>
            <a:ext cx="5355601" cy="3742532"/>
          </a:xfrm>
          <a:prstGeom prst="rect">
            <a:avLst/>
          </a:prstGeom>
          <a:ln w="57150">
            <a:solidFill>
              <a:schemeClr val="accent1"/>
            </a:solidFill>
          </a:ln>
        </p:spPr>
      </p:pic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1349CC49-AFA0-7D46-8206-8CE3E169E1D1}"/>
              </a:ext>
            </a:extLst>
          </p:cNvPr>
          <p:cNvSpPr txBox="1">
            <a:spLocks/>
          </p:cNvSpPr>
          <p:nvPr/>
        </p:nvSpPr>
        <p:spPr>
          <a:xfrm>
            <a:off x="6096000" y="746866"/>
            <a:ext cx="6248398" cy="5358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83464" indent="-283464" algn="l" defTabSz="914400" rtl="0" eaLnBrk="1" latinLnBrk="1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83464" indent="-283464" algn="l" defTabSz="914400" rtl="0" eaLnBrk="1" latinLnBrk="1" hangingPunct="1">
              <a:lnSpc>
                <a:spcPct val="112000"/>
              </a:lnSpc>
              <a:spcBef>
                <a:spcPts val="900"/>
              </a:spcBef>
              <a:buFont typeface="Corbel" panose="020B0503020204020204" pitchFamily="34" charset="0"/>
              <a:buChar char="–"/>
              <a:defRPr sz="18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283464" indent="-283464" algn="l" defTabSz="914400" rtl="0" eaLnBrk="1" latinLnBrk="1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283464" indent="-283464" algn="l" defTabSz="914400" rtl="0" eaLnBrk="1" latinLnBrk="1" hangingPunct="1">
              <a:lnSpc>
                <a:spcPct val="112000"/>
              </a:lnSpc>
              <a:spcBef>
                <a:spcPts val="900"/>
              </a:spcBef>
              <a:buFont typeface="Corbel" panose="020B0503020204020204" pitchFamily="34" charset="0"/>
              <a:buChar char="–"/>
              <a:defRPr sz="14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83464" indent="-283464" algn="l" defTabSz="914400" rtl="0" eaLnBrk="1" latinLnBrk="1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40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83464" indent="-283464" algn="l" defTabSz="914400" rtl="0" eaLnBrk="1" latinLnBrk="1" hangingPunct="1">
              <a:lnSpc>
                <a:spcPct val="112000"/>
              </a:lnSpc>
              <a:spcBef>
                <a:spcPts val="130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83464" indent="-283464" algn="l" defTabSz="914400" rtl="0" eaLnBrk="1" latinLnBrk="1" hangingPunct="1">
              <a:lnSpc>
                <a:spcPct val="112000"/>
              </a:lnSpc>
              <a:spcBef>
                <a:spcPts val="1300"/>
              </a:spcBef>
              <a:buFont typeface="Arial" panose="020B0604020202020204" pitchFamily="34" charset="0"/>
              <a:buChar char="•"/>
              <a:defRPr sz="14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83464" indent="-283464" algn="l" defTabSz="914400" rtl="0" eaLnBrk="1" latinLnBrk="1" hangingPunct="1">
              <a:lnSpc>
                <a:spcPct val="112000"/>
              </a:lnSpc>
              <a:spcBef>
                <a:spcPts val="130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3464" indent="-283464" algn="l" defTabSz="914400" rtl="0" eaLnBrk="1" latinLnBrk="1" hangingPunct="1">
              <a:lnSpc>
                <a:spcPct val="112000"/>
              </a:lnSpc>
              <a:spcBef>
                <a:spcPts val="1300"/>
              </a:spcBef>
              <a:buFont typeface="Arial" panose="020B0604020202020204" pitchFamily="34" charset="0"/>
              <a:buChar char="•"/>
              <a:defRPr sz="140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lnSpc>
                <a:spcPct val="100000"/>
              </a:lnSpc>
              <a:spcBef>
                <a:spcPts val="0"/>
              </a:spcBef>
              <a:buFontTx/>
              <a:buNone/>
              <a:defRPr/>
            </a:pPr>
            <a:r>
              <a:rPr lang="en-US" altLang="ko-KR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Java1.5</a:t>
            </a:r>
            <a:r>
              <a:rPr lang="ko-KR" altLang="en-US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의 구조 </a:t>
            </a:r>
            <a:r>
              <a:rPr lang="en-US" altLang="ko-KR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(</a:t>
            </a:r>
            <a:r>
              <a:rPr lang="ko-KR" altLang="en-US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트리</a:t>
            </a:r>
            <a:r>
              <a:rPr lang="en-US" altLang="ko-KR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)</a:t>
            </a:r>
            <a:r>
              <a:rPr lang="ko-KR" altLang="en-US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 </a:t>
            </a:r>
            <a:r>
              <a:rPr lang="en-US" altLang="ko-KR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–</a:t>
            </a:r>
            <a:r>
              <a:rPr lang="ko-KR" altLang="en-US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 최상위 노드</a:t>
            </a:r>
            <a:endParaRPr lang="en-US" altLang="ko-KR" i="1" dirty="0">
              <a:solidFill>
                <a:schemeClr val="accent1">
                  <a:lumMod val="60000"/>
                  <a:lumOff val="40000"/>
                </a:schemeClr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DB45A85-39C4-C348-8B36-80A469D38A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628" r="21628"/>
          <a:stretch/>
        </p:blipFill>
        <p:spPr>
          <a:xfrm>
            <a:off x="6341960" y="1635772"/>
            <a:ext cx="5434729" cy="3742532"/>
          </a:xfrm>
          <a:prstGeom prst="rect">
            <a:avLst/>
          </a:prstGeom>
          <a:ln w="57150">
            <a:solidFill>
              <a:schemeClr val="accent1"/>
            </a:solidFill>
          </a:ln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A32C6E7E-E893-A04D-B3F1-579F658163FB}"/>
              </a:ext>
            </a:extLst>
          </p:cNvPr>
          <p:cNvSpPr/>
          <p:nvPr/>
        </p:nvSpPr>
        <p:spPr>
          <a:xfrm>
            <a:off x="761999" y="1635772"/>
            <a:ext cx="1841716" cy="239523"/>
          </a:xfrm>
          <a:prstGeom prst="rect">
            <a:avLst/>
          </a:prstGeom>
          <a:solidFill>
            <a:schemeClr val="accent2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DCB65FE-C53B-064F-BD33-287569C67D5D}"/>
              </a:ext>
            </a:extLst>
          </p:cNvPr>
          <p:cNvSpPr/>
          <p:nvPr/>
        </p:nvSpPr>
        <p:spPr>
          <a:xfrm>
            <a:off x="6772758" y="2625081"/>
            <a:ext cx="1503337" cy="211110"/>
          </a:xfrm>
          <a:prstGeom prst="rect">
            <a:avLst/>
          </a:prstGeom>
          <a:solidFill>
            <a:schemeClr val="accent2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709585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002437-E1E7-43BF-A766-81598B973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332" y="555523"/>
            <a:ext cx="8596668" cy="1320800"/>
          </a:xfrm>
        </p:spPr>
        <p:txBody>
          <a:bodyPr/>
          <a:lstStyle/>
          <a:p>
            <a:pPr algn="l"/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차례</a:t>
            </a:r>
          </a:p>
        </p:txBody>
      </p:sp>
      <p:sp>
        <p:nvSpPr>
          <p:cNvPr id="4" name="텍스트 상자 3"/>
          <p:cNvSpPr txBox="1"/>
          <p:nvPr/>
        </p:nvSpPr>
        <p:spPr>
          <a:xfrm>
            <a:off x="1267574" y="1733301"/>
            <a:ext cx="443338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1" lang="en-US" altLang="ko-KR" sz="2000" b="1" i="1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1.</a:t>
            </a:r>
            <a:r>
              <a:rPr kumimoji="1" lang="ko-KR" altLang="en-US" sz="2000" b="1" i="1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 종합 설계 개요</a:t>
            </a:r>
            <a:endParaRPr kumimoji="1" lang="en-US" altLang="ko-KR" sz="2000" b="1" i="1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1" lang="en-US" altLang="ko-KR" sz="2000" b="1" i="1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1" i="1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2.</a:t>
            </a:r>
            <a:r>
              <a:rPr kumimoji="1" lang="ko-KR" altLang="en-US" sz="2000" b="1" i="1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 관련 연구 및 사례</a:t>
            </a:r>
            <a:endParaRPr kumimoji="1" lang="en-US" altLang="ko-KR" sz="2000" b="1" i="1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2000" b="1" i="1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1" i="1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3.</a:t>
            </a:r>
            <a:r>
              <a:rPr kumimoji="1" lang="ko-KR" altLang="en-US" sz="2000" b="1" i="1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 시스템 수행 시나리오</a:t>
            </a:r>
            <a:endParaRPr kumimoji="1" lang="en-US" altLang="ko-KR" sz="2000" b="1" i="1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2000" b="1" i="1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1" i="1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4.</a:t>
            </a:r>
            <a:r>
              <a:rPr kumimoji="1" lang="ko-KR" altLang="en-US" sz="2000" b="1" i="1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 시스템 구성도</a:t>
            </a:r>
            <a:endParaRPr kumimoji="1" lang="en-US" altLang="ko-KR" sz="2000" b="1" i="1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2000" b="1" i="1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1" i="1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5.</a:t>
            </a:r>
            <a:r>
              <a:rPr kumimoji="1" lang="ko-KR" altLang="en-US" sz="2000" b="1" i="1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 시스템 모듈 상세 설계</a:t>
            </a:r>
            <a:endParaRPr kumimoji="1" lang="en-US" altLang="ko-KR" sz="2000" b="1" i="1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5" name="도넛[D] 4"/>
          <p:cNvSpPr/>
          <p:nvPr/>
        </p:nvSpPr>
        <p:spPr>
          <a:xfrm>
            <a:off x="9468967" y="4270466"/>
            <a:ext cx="1905000" cy="1905000"/>
          </a:xfrm>
          <a:prstGeom prst="donut">
            <a:avLst>
              <a:gd name="adj" fmla="val 9728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6" name="호 5"/>
          <p:cNvSpPr/>
          <p:nvPr/>
        </p:nvSpPr>
        <p:spPr>
          <a:xfrm rot="4268605">
            <a:off x="10233505" y="4896179"/>
            <a:ext cx="792480" cy="917395"/>
          </a:xfrm>
          <a:prstGeom prst="arc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cxnSp>
        <p:nvCxnSpPr>
          <p:cNvPr id="7" name="직선 연결선[R] 6"/>
          <p:cNvCxnSpPr/>
          <p:nvPr/>
        </p:nvCxnSpPr>
        <p:spPr>
          <a:xfrm>
            <a:off x="11129193" y="5790297"/>
            <a:ext cx="1062807" cy="1067703"/>
          </a:xfrm>
          <a:prstGeom prst="line">
            <a:avLst/>
          </a:prstGeom>
          <a:ln w="2540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2E6F4F04-9C13-BB4A-83A6-2B44A8D37B7F}"/>
              </a:ext>
            </a:extLst>
          </p:cNvPr>
          <p:cNvSpPr/>
          <p:nvPr/>
        </p:nvSpPr>
        <p:spPr>
          <a:xfrm>
            <a:off x="5938632" y="1733301"/>
            <a:ext cx="4943687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defTabSz="914400">
              <a:defRPr/>
            </a:pPr>
            <a:r>
              <a:rPr kumimoji="1" lang="en-US" altLang="ko-KR" sz="2000" b="1" i="1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6.</a:t>
            </a:r>
            <a:r>
              <a:rPr kumimoji="1" lang="ko-KR" altLang="en-US" sz="2000" b="1" i="1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 개발 환경 및 개발 방법</a:t>
            </a:r>
            <a:endParaRPr kumimoji="1" lang="en-US" altLang="ko-KR" sz="2000" b="1" i="1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  <a:p>
            <a:pPr marL="342900" lvl="0" indent="-342900" defTabSz="914400">
              <a:defRPr/>
            </a:pPr>
            <a:endParaRPr kumimoji="1" lang="en-US" altLang="ko-KR" sz="2000" b="1" i="1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  <a:p>
            <a:pPr marL="342900" lvl="0" indent="-342900" defTabSz="914400">
              <a:defRPr/>
            </a:pPr>
            <a:r>
              <a:rPr kumimoji="1" lang="en-US" altLang="ko-KR" sz="2000" b="1" i="1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7.</a:t>
            </a:r>
            <a:r>
              <a:rPr kumimoji="1" lang="ko-KR" altLang="en-US" sz="2000" b="1" i="1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 데모 환경 설계</a:t>
            </a:r>
            <a:endParaRPr kumimoji="1" lang="en-US" altLang="ko-KR" sz="2000" b="1" i="1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  <a:p>
            <a:pPr marL="342900" lvl="0" indent="-342900" defTabSz="914400">
              <a:defRPr/>
            </a:pPr>
            <a:endParaRPr kumimoji="1" lang="en-US" altLang="ko-KR" sz="2000" b="1" i="1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  <a:p>
            <a:pPr marL="342900" lvl="0" indent="-342900" defTabSz="914400">
              <a:defRPr/>
            </a:pPr>
            <a:r>
              <a:rPr kumimoji="1" lang="en-US" altLang="ko-KR" sz="2000" b="1" i="1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8.</a:t>
            </a:r>
            <a:r>
              <a:rPr kumimoji="1" lang="ko-KR" altLang="en-US" sz="2000" b="1" i="1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 업무 분담</a:t>
            </a:r>
            <a:endParaRPr kumimoji="1" lang="en-US" altLang="ko-KR" sz="2000" b="1" i="1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  <a:p>
            <a:pPr marL="342900" lvl="0" indent="-342900" defTabSz="914400">
              <a:defRPr/>
            </a:pPr>
            <a:endParaRPr kumimoji="1" lang="en-US" altLang="ko-KR" sz="2000" b="1" i="1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  <a:p>
            <a:pPr marL="342900" lvl="0" indent="-342900" defTabSz="914400">
              <a:defRPr/>
            </a:pPr>
            <a:r>
              <a:rPr kumimoji="1" lang="en-US" altLang="ko-KR" sz="2000" b="1" i="1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9.</a:t>
            </a:r>
            <a:r>
              <a:rPr kumimoji="1" lang="ko-KR" altLang="en-US" sz="2000" b="1" i="1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 종합 설계  수행 일정</a:t>
            </a:r>
            <a:endParaRPr kumimoji="1" lang="en-US" altLang="ko-KR" sz="2000" b="1" i="1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  <a:p>
            <a:pPr marL="342900" lvl="0" indent="-342900" defTabSz="914400">
              <a:defRPr/>
            </a:pPr>
            <a:endParaRPr kumimoji="1" lang="en-US" altLang="ko-KR" sz="2000" b="1" i="1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  <a:p>
            <a:pPr marL="342900" lvl="0" indent="-342900" defTabSz="914400">
              <a:defRPr/>
            </a:pPr>
            <a:r>
              <a:rPr kumimoji="1" lang="en-US" altLang="ko-KR" sz="2000" b="1" i="1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10.</a:t>
            </a:r>
            <a:r>
              <a:rPr kumimoji="1" lang="ko-KR" altLang="en-US" sz="2000" b="1" i="1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 참고문헌</a:t>
            </a:r>
            <a:endParaRPr kumimoji="1" lang="en-US" altLang="ko-KR" sz="2000" b="1" i="1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464590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002437-E1E7-43BF-A766-81598B973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559678"/>
            <a:ext cx="5214257" cy="723022"/>
          </a:xfrm>
        </p:spPr>
        <p:txBody>
          <a:bodyPr>
            <a:normAutofit/>
          </a:bodyPr>
          <a:lstStyle/>
          <a:p>
            <a:pPr algn="l"/>
            <a:r>
              <a:rPr lang="ko-KR" altLang="en-US" sz="4000" b="1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시스템 모듈 상세 설계</a:t>
            </a:r>
          </a:p>
        </p:txBody>
      </p:sp>
      <p:sp>
        <p:nvSpPr>
          <p:cNvPr id="8" name="TextBox 2">
            <a:extLst>
              <a:ext uri="{FF2B5EF4-FFF2-40B4-BE49-F238E27FC236}">
                <a16:creationId xmlns:a16="http://schemas.microsoft.com/office/drawing/2014/main" id="{1DD1201A-4282-412C-AB5E-350BF5580D5B}"/>
              </a:ext>
            </a:extLst>
          </p:cNvPr>
          <p:cNvSpPr txBox="1"/>
          <p:nvPr/>
        </p:nvSpPr>
        <p:spPr>
          <a:xfrm>
            <a:off x="287092" y="6289314"/>
            <a:ext cx="6121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18</a:t>
            </a:r>
            <a:endParaRPr lang="ko-KR" altLang="en-US" sz="2800" b="1" dirty="0">
              <a:solidFill>
                <a:schemeClr val="accent1"/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5238F525-0592-FF4E-91C0-3E813C9B50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746866"/>
            <a:ext cx="6248398" cy="535834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JavaCC</a:t>
            </a:r>
            <a:r>
              <a:rPr lang="ko-KR" altLang="en-US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의 </a:t>
            </a:r>
            <a:r>
              <a:rPr lang="en-US" altLang="ko-KR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.jj</a:t>
            </a:r>
            <a:r>
              <a:rPr lang="ko-KR" altLang="en-US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파일의 트리 구조 예시</a:t>
            </a:r>
            <a:endParaRPr lang="en-US" altLang="ko-KR" i="1" dirty="0">
              <a:solidFill>
                <a:schemeClr val="accent1">
                  <a:lumMod val="60000"/>
                  <a:lumOff val="40000"/>
                </a:schemeClr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22" name="TextBox 3">
            <a:extLst>
              <a:ext uri="{FF2B5EF4-FFF2-40B4-BE49-F238E27FC236}">
                <a16:creationId xmlns:a16="http://schemas.microsoft.com/office/drawing/2014/main" id="{578BA783-E6EB-7649-957C-49D64B57D064}"/>
              </a:ext>
            </a:extLst>
          </p:cNvPr>
          <p:cNvSpPr txBox="1"/>
          <p:nvPr/>
        </p:nvSpPr>
        <p:spPr>
          <a:xfrm>
            <a:off x="4560226" y="2130002"/>
            <a:ext cx="1145219" cy="369332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A</a:t>
            </a:r>
          </a:p>
        </p:txBody>
      </p:sp>
      <p:sp>
        <p:nvSpPr>
          <p:cNvPr id="23" name="TextBox 4">
            <a:extLst>
              <a:ext uri="{FF2B5EF4-FFF2-40B4-BE49-F238E27FC236}">
                <a16:creationId xmlns:a16="http://schemas.microsoft.com/office/drawing/2014/main" id="{41EBC5D6-659C-4E4C-B76C-EE9BEF3139C6}"/>
              </a:ext>
            </a:extLst>
          </p:cNvPr>
          <p:cNvSpPr txBox="1"/>
          <p:nvPr/>
        </p:nvSpPr>
        <p:spPr>
          <a:xfrm>
            <a:off x="2968441" y="2989195"/>
            <a:ext cx="1145219" cy="369332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B</a:t>
            </a:r>
          </a:p>
        </p:txBody>
      </p:sp>
      <p:sp>
        <p:nvSpPr>
          <p:cNvPr id="24" name="TextBox 5">
            <a:extLst>
              <a:ext uri="{FF2B5EF4-FFF2-40B4-BE49-F238E27FC236}">
                <a16:creationId xmlns:a16="http://schemas.microsoft.com/office/drawing/2014/main" id="{4BC18ACA-9559-6648-940F-66D28FC933BA}"/>
              </a:ext>
            </a:extLst>
          </p:cNvPr>
          <p:cNvSpPr txBox="1"/>
          <p:nvPr/>
        </p:nvSpPr>
        <p:spPr>
          <a:xfrm>
            <a:off x="2057691" y="3985659"/>
            <a:ext cx="1145219" cy="369332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D</a:t>
            </a:r>
          </a:p>
        </p:txBody>
      </p:sp>
      <p:sp>
        <p:nvSpPr>
          <p:cNvPr id="25" name="TextBox 6">
            <a:extLst>
              <a:ext uri="{FF2B5EF4-FFF2-40B4-BE49-F238E27FC236}">
                <a16:creationId xmlns:a16="http://schemas.microsoft.com/office/drawing/2014/main" id="{29E0152E-A757-2543-9A08-4EC22EA844BE}"/>
              </a:ext>
            </a:extLst>
          </p:cNvPr>
          <p:cNvSpPr txBox="1"/>
          <p:nvPr/>
        </p:nvSpPr>
        <p:spPr>
          <a:xfrm>
            <a:off x="4045638" y="3991863"/>
            <a:ext cx="1145219" cy="369332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E</a:t>
            </a:r>
          </a:p>
        </p:txBody>
      </p:sp>
      <p:sp>
        <p:nvSpPr>
          <p:cNvPr id="26" name="TextBox 7">
            <a:extLst>
              <a:ext uri="{FF2B5EF4-FFF2-40B4-BE49-F238E27FC236}">
                <a16:creationId xmlns:a16="http://schemas.microsoft.com/office/drawing/2014/main" id="{192B88B2-DDE5-7848-BC12-ACAA52D110D7}"/>
              </a:ext>
            </a:extLst>
          </p:cNvPr>
          <p:cNvSpPr txBox="1"/>
          <p:nvPr/>
        </p:nvSpPr>
        <p:spPr>
          <a:xfrm>
            <a:off x="5497190" y="2989195"/>
            <a:ext cx="1145219" cy="369332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C</a:t>
            </a:r>
          </a:p>
        </p:txBody>
      </p:sp>
      <p:cxnSp>
        <p:nvCxnSpPr>
          <p:cNvPr id="27" name="연결선: 꺾임 8">
            <a:extLst>
              <a:ext uri="{FF2B5EF4-FFF2-40B4-BE49-F238E27FC236}">
                <a16:creationId xmlns:a16="http://schemas.microsoft.com/office/drawing/2014/main" id="{693249C5-D70A-884D-871C-363CFA1061D6}"/>
              </a:ext>
            </a:extLst>
          </p:cNvPr>
          <p:cNvCxnSpPr>
            <a:stCxn id="22" idx="2"/>
            <a:endCxn id="23" idx="0"/>
          </p:cNvCxnSpPr>
          <p:nvPr/>
        </p:nvCxnSpPr>
        <p:spPr>
          <a:xfrm rot="5400000">
            <a:off x="4092014" y="1948372"/>
            <a:ext cx="489861" cy="1591785"/>
          </a:xfrm>
          <a:prstGeom prst="bentConnector3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연결선: 꺾임 9">
            <a:extLst>
              <a:ext uri="{FF2B5EF4-FFF2-40B4-BE49-F238E27FC236}">
                <a16:creationId xmlns:a16="http://schemas.microsoft.com/office/drawing/2014/main" id="{0BAB5F7E-9724-504E-9DAD-BB04A81FAC2A}"/>
              </a:ext>
            </a:extLst>
          </p:cNvPr>
          <p:cNvCxnSpPr>
            <a:cxnSpLocks/>
          </p:cNvCxnSpPr>
          <p:nvPr/>
        </p:nvCxnSpPr>
        <p:spPr>
          <a:xfrm rot="16200000" flipH="1">
            <a:off x="5300634" y="2275784"/>
            <a:ext cx="489861" cy="936964"/>
          </a:xfrm>
          <a:prstGeom prst="bentConnector3">
            <a:avLst>
              <a:gd name="adj1" fmla="val 50000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연결선: 꺾임 10">
            <a:extLst>
              <a:ext uri="{FF2B5EF4-FFF2-40B4-BE49-F238E27FC236}">
                <a16:creationId xmlns:a16="http://schemas.microsoft.com/office/drawing/2014/main" id="{2E5D0F53-40A3-6A45-90AF-F619120537C5}"/>
              </a:ext>
            </a:extLst>
          </p:cNvPr>
          <p:cNvCxnSpPr>
            <a:cxnSpLocks/>
          </p:cNvCxnSpPr>
          <p:nvPr/>
        </p:nvCxnSpPr>
        <p:spPr>
          <a:xfrm rot="16200000" flipH="1">
            <a:off x="3707226" y="3136597"/>
            <a:ext cx="633336" cy="1077197"/>
          </a:xfrm>
          <a:prstGeom prst="bentConnector3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연결선: 꺾임 11">
            <a:extLst>
              <a:ext uri="{FF2B5EF4-FFF2-40B4-BE49-F238E27FC236}">
                <a16:creationId xmlns:a16="http://schemas.microsoft.com/office/drawing/2014/main" id="{820662B2-FBB4-F540-912E-1E298BB707CF}"/>
              </a:ext>
            </a:extLst>
          </p:cNvPr>
          <p:cNvCxnSpPr>
            <a:cxnSpLocks/>
            <a:stCxn id="23" idx="2"/>
            <a:endCxn id="24" idx="0"/>
          </p:cNvCxnSpPr>
          <p:nvPr/>
        </p:nvCxnSpPr>
        <p:spPr>
          <a:xfrm rot="5400000">
            <a:off x="2772110" y="3216718"/>
            <a:ext cx="627132" cy="910750"/>
          </a:xfrm>
          <a:prstGeom prst="bentConnector3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직선 연결선 12">
            <a:extLst>
              <a:ext uri="{FF2B5EF4-FFF2-40B4-BE49-F238E27FC236}">
                <a16:creationId xmlns:a16="http://schemas.microsoft.com/office/drawing/2014/main" id="{8A37F56A-0385-7149-B872-5F5286EA3CB2}"/>
              </a:ext>
            </a:extLst>
          </p:cNvPr>
          <p:cNvCxnSpPr>
            <a:stCxn id="26" idx="2"/>
          </p:cNvCxnSpPr>
          <p:nvPr/>
        </p:nvCxnSpPr>
        <p:spPr>
          <a:xfrm flipH="1">
            <a:off x="6069799" y="3358527"/>
            <a:ext cx="1" cy="33137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23">
            <a:extLst>
              <a:ext uri="{FF2B5EF4-FFF2-40B4-BE49-F238E27FC236}">
                <a16:creationId xmlns:a16="http://schemas.microsoft.com/office/drawing/2014/main" id="{29B5B201-13D9-C64A-8BD4-B2CA51F99BF3}"/>
              </a:ext>
            </a:extLst>
          </p:cNvPr>
          <p:cNvSpPr txBox="1"/>
          <p:nvPr/>
        </p:nvSpPr>
        <p:spPr>
          <a:xfrm>
            <a:off x="5788544" y="3776431"/>
            <a:ext cx="7194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?</a:t>
            </a:r>
            <a:endParaRPr lang="ko-KR" altLang="en-US" b="1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cxnSp>
        <p:nvCxnSpPr>
          <p:cNvPr id="34" name="연결선: 꺾임 39">
            <a:extLst>
              <a:ext uri="{FF2B5EF4-FFF2-40B4-BE49-F238E27FC236}">
                <a16:creationId xmlns:a16="http://schemas.microsoft.com/office/drawing/2014/main" id="{9BE02A9E-FBD9-574B-845D-B966FA108ADC}"/>
              </a:ext>
            </a:extLst>
          </p:cNvPr>
          <p:cNvCxnSpPr>
            <a:cxnSpLocks/>
          </p:cNvCxnSpPr>
          <p:nvPr/>
        </p:nvCxnSpPr>
        <p:spPr>
          <a:xfrm rot="10800000">
            <a:off x="6696077" y="4170325"/>
            <a:ext cx="982223" cy="118084"/>
          </a:xfrm>
          <a:prstGeom prst="bentConnector3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" name="텍스트상자 3">
            <a:extLst>
              <a:ext uri="{FF2B5EF4-FFF2-40B4-BE49-F238E27FC236}">
                <a16:creationId xmlns:a16="http://schemas.microsoft.com/office/drawing/2014/main" id="{83706503-299A-0A47-B327-8B6214E7295D}"/>
              </a:ext>
            </a:extLst>
          </p:cNvPr>
          <p:cNvSpPr txBox="1"/>
          <p:nvPr/>
        </p:nvSpPr>
        <p:spPr>
          <a:xfrm>
            <a:off x="7866372" y="4115390"/>
            <a:ext cx="28376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chemeClr val="accent2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구현하고자 하는 노드</a:t>
            </a:r>
            <a:r>
              <a:rPr kumimoji="1"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를</a:t>
            </a:r>
            <a:endParaRPr kumimoji="1" lang="en-US" altLang="ko-KR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r>
              <a:rPr kumimoji="1"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java1.5</a:t>
            </a:r>
            <a:r>
              <a:rPr kumimoji="1"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kumimoji="1" lang="ko-KR" altLang="en-US" dirty="0">
                <a:solidFill>
                  <a:schemeClr val="accent2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트리 구조에 연결</a:t>
            </a:r>
            <a:endParaRPr kumimoji="1" lang="en-US" altLang="ko-KR" dirty="0">
              <a:solidFill>
                <a:schemeClr val="accent2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r>
              <a:rPr kumimoji="1"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또는 이전 노드 수정</a:t>
            </a:r>
            <a:endParaRPr kumimoji="1" lang="en-US" altLang="ko-KR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374512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002437-E1E7-43BF-A766-81598B973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559678"/>
            <a:ext cx="5214257" cy="723022"/>
          </a:xfrm>
        </p:spPr>
        <p:txBody>
          <a:bodyPr>
            <a:normAutofit/>
          </a:bodyPr>
          <a:lstStyle/>
          <a:p>
            <a:pPr algn="l"/>
            <a:r>
              <a:rPr lang="ko-KR" altLang="en-US" sz="4000" b="1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시스템 모듈 상세 설계</a:t>
            </a:r>
          </a:p>
        </p:txBody>
      </p:sp>
      <p:sp>
        <p:nvSpPr>
          <p:cNvPr id="8" name="TextBox 2">
            <a:extLst>
              <a:ext uri="{FF2B5EF4-FFF2-40B4-BE49-F238E27FC236}">
                <a16:creationId xmlns:a16="http://schemas.microsoft.com/office/drawing/2014/main" id="{1DD1201A-4282-412C-AB5E-350BF5580D5B}"/>
              </a:ext>
            </a:extLst>
          </p:cNvPr>
          <p:cNvSpPr txBox="1"/>
          <p:nvPr/>
        </p:nvSpPr>
        <p:spPr>
          <a:xfrm>
            <a:off x="287092" y="6289314"/>
            <a:ext cx="6121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19</a:t>
            </a:r>
            <a:endParaRPr lang="ko-KR" altLang="en-US" sz="2800" b="1" dirty="0">
              <a:solidFill>
                <a:schemeClr val="accent1"/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5238F525-0592-FF4E-91C0-3E813C9B50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746866"/>
            <a:ext cx="6248398" cy="535834"/>
          </a:xfrm>
        </p:spPr>
        <p:txBody>
          <a:bodyPr/>
          <a:lstStyle/>
          <a:p>
            <a:pPr marL="0" lvl="0" indent="0" latinLnBrk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altLang="ko-KR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Syntax Analysis+DFA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810392A-704D-6F43-A6D1-9CC59E0AA911}"/>
              </a:ext>
            </a:extLst>
          </p:cNvPr>
          <p:cNvSpPr/>
          <p:nvPr/>
        </p:nvSpPr>
        <p:spPr>
          <a:xfrm>
            <a:off x="1101348" y="1833530"/>
            <a:ext cx="10746563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accent2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HardCodePrevent()</a:t>
            </a:r>
          </a:p>
          <a:p>
            <a:pPr fontAlgn="base">
              <a:lnSpc>
                <a:spcPct val="150000"/>
              </a:lnSpc>
            </a:pPr>
            <a:r>
              <a:rPr lang="ko-KR" altLang="en-US" b="1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민감한 정보 하드코딩 금지</a:t>
            </a:r>
            <a:endParaRPr lang="en-US" altLang="ko-KR" b="1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fontAlgn="base">
              <a:lnSpc>
                <a:spcPct val="150000"/>
              </a:lnSpc>
            </a:pP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기능 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: 1. GetConnection()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에서 세번째 패스워드 파라미터 부분이 토큰 분석 결과 문자열이면 경고한다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.</a:t>
            </a:r>
          </a:p>
          <a:p>
            <a:pPr fontAlgn="base">
              <a:lnSpc>
                <a:spcPct val="150000"/>
              </a:lnSpc>
            </a:pP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        2. 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혹은 변수일 때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,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String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형 변수 이름 토큰들과 비교해서 그 변수의 값을 저장하는 위치를 찾아준다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.</a:t>
            </a:r>
          </a:p>
          <a:p>
            <a:pPr fontAlgn="base">
              <a:lnSpc>
                <a:spcPct val="150000"/>
              </a:lnSpc>
            </a:pP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      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 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3. 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그 결과 변수에 저장하는 값이 외부에서 받아오는 것이 아니고 상수 입력이면 경고</a:t>
            </a:r>
            <a:endParaRPr lang="en-US" altLang="ko-KR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fontAlgn="base">
              <a:lnSpc>
                <a:spcPct val="150000"/>
              </a:lnSpc>
            </a:pPr>
            <a:endParaRPr lang="en-US" altLang="ko-KR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7440A36D-26B9-B944-A7BA-DAACF8093A27}"/>
              </a:ext>
            </a:extLst>
          </p:cNvPr>
          <p:cNvSpPr/>
          <p:nvPr/>
        </p:nvSpPr>
        <p:spPr>
          <a:xfrm>
            <a:off x="420313" y="1806346"/>
            <a:ext cx="681035" cy="681035"/>
          </a:xfrm>
          <a:prstGeom prst="ellipse">
            <a:avLst/>
          </a:prstGeom>
          <a:solidFill>
            <a:schemeClr val="accent2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1.</a:t>
            </a:r>
            <a:endParaRPr kumimoji="1" lang="ko-KR" altLang="en-US" sz="2400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239539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002437-E1E7-43BF-A766-81598B973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559678"/>
            <a:ext cx="5214257" cy="723022"/>
          </a:xfrm>
        </p:spPr>
        <p:txBody>
          <a:bodyPr>
            <a:normAutofit/>
          </a:bodyPr>
          <a:lstStyle/>
          <a:p>
            <a:pPr algn="l"/>
            <a:r>
              <a:rPr lang="ko-KR" altLang="en-US" sz="4000" b="1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시스템 모듈 상세 설계</a:t>
            </a:r>
          </a:p>
        </p:txBody>
      </p:sp>
      <p:sp>
        <p:nvSpPr>
          <p:cNvPr id="8" name="TextBox 2">
            <a:extLst>
              <a:ext uri="{FF2B5EF4-FFF2-40B4-BE49-F238E27FC236}">
                <a16:creationId xmlns:a16="http://schemas.microsoft.com/office/drawing/2014/main" id="{1DD1201A-4282-412C-AB5E-350BF5580D5B}"/>
              </a:ext>
            </a:extLst>
          </p:cNvPr>
          <p:cNvSpPr txBox="1"/>
          <p:nvPr/>
        </p:nvSpPr>
        <p:spPr>
          <a:xfrm>
            <a:off x="287092" y="6289314"/>
            <a:ext cx="6810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20</a:t>
            </a:r>
            <a:endParaRPr lang="ko-KR" altLang="en-US" sz="2800" b="1" dirty="0">
              <a:solidFill>
                <a:schemeClr val="accent1"/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5238F525-0592-FF4E-91C0-3E813C9B50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746866"/>
            <a:ext cx="6248398" cy="535834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EX) 1</a:t>
            </a:r>
            <a:r>
              <a:rPr lang="ko-KR" altLang="en-US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번</a:t>
            </a:r>
            <a:r>
              <a:rPr lang="en-US" altLang="ko-KR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(HardCodePrevent())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9BE51E4-9762-4246-8618-E92C0BACAE6E}"/>
              </a:ext>
            </a:extLst>
          </p:cNvPr>
          <p:cNvSpPr txBox="1"/>
          <p:nvPr/>
        </p:nvSpPr>
        <p:spPr>
          <a:xfrm>
            <a:off x="5232655" y="4691509"/>
            <a:ext cx="2323892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하드코딩으로 간주하여 경고</a:t>
            </a:r>
          </a:p>
        </p:txBody>
      </p:sp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AE6F3CF3-A173-4893-99C8-803771B74DEE}"/>
              </a:ext>
            </a:extLst>
          </p:cNvPr>
          <p:cNvSpPr/>
          <p:nvPr/>
        </p:nvSpPr>
        <p:spPr>
          <a:xfrm>
            <a:off x="5411060" y="1082941"/>
            <a:ext cx="2034984" cy="1616652"/>
          </a:xfrm>
          <a:prstGeom prst="diamon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변수명이</a:t>
            </a:r>
            <a:r>
              <a:rPr lang="ko-KR" altLang="en-US" sz="1600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문자열 형태인가</a:t>
            </a:r>
            <a:r>
              <a:rPr lang="en-US" altLang="ko-KR" sz="1600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?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EFD92E5-6385-461D-9425-41E3382DB4CF}"/>
              </a:ext>
            </a:extLst>
          </p:cNvPr>
          <p:cNvSpPr txBox="1"/>
          <p:nvPr/>
        </p:nvSpPr>
        <p:spPr>
          <a:xfrm>
            <a:off x="7790969" y="1505536"/>
            <a:ext cx="560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NO</a:t>
            </a:r>
            <a:endParaRPr lang="ko-KR" altLang="en-US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6717CF9D-2899-4FD5-A7A3-F3062B8DD66D}"/>
              </a:ext>
            </a:extLst>
          </p:cNvPr>
          <p:cNvCxnSpPr>
            <a:cxnSpLocks/>
            <a:stCxn id="30" idx="2"/>
            <a:endCxn id="28" idx="0"/>
          </p:cNvCxnSpPr>
          <p:nvPr/>
        </p:nvCxnSpPr>
        <p:spPr>
          <a:xfrm flipH="1">
            <a:off x="6394601" y="2699593"/>
            <a:ext cx="33951" cy="19919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91A2A071-3ACE-419C-B7E8-4987DF195F0D}"/>
              </a:ext>
            </a:extLst>
          </p:cNvPr>
          <p:cNvSpPr txBox="1"/>
          <p:nvPr/>
        </p:nvSpPr>
        <p:spPr>
          <a:xfrm>
            <a:off x="6428552" y="3106722"/>
            <a:ext cx="699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YES</a:t>
            </a:r>
            <a:endParaRPr lang="ko-KR" altLang="en-US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383B7C7-5A54-47E7-84BE-A60F5B4DF413}"/>
              </a:ext>
            </a:extLst>
          </p:cNvPr>
          <p:cNvSpPr txBox="1"/>
          <p:nvPr/>
        </p:nvSpPr>
        <p:spPr>
          <a:xfrm>
            <a:off x="2483931" y="1467366"/>
            <a:ext cx="2235837" cy="8309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Lexical Analysis</a:t>
            </a:r>
            <a:r>
              <a:rPr lang="ko-KR" altLang="en-US" sz="1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로</a:t>
            </a:r>
            <a:endParaRPr lang="en-US" altLang="ko-KR" sz="16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algn="ctr"/>
            <a:r>
              <a:rPr lang="ko-KR" altLang="en-US" sz="1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일반적인 </a:t>
            </a:r>
            <a:r>
              <a:rPr lang="ko-KR" altLang="en-US" sz="1600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변수명</a:t>
            </a:r>
            <a:endParaRPr lang="en-US" altLang="ko-KR" sz="16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algn="ctr"/>
            <a:r>
              <a:rPr lang="ko-KR" altLang="en-US" sz="1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탐색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D2B08EAC-F6ED-46CF-A420-583B16BA4A5A}"/>
              </a:ext>
            </a:extLst>
          </p:cNvPr>
          <p:cNvCxnSpPr>
            <a:cxnSpLocks/>
            <a:stCxn id="40" idx="3"/>
            <a:endCxn id="30" idx="1"/>
          </p:cNvCxnSpPr>
          <p:nvPr/>
        </p:nvCxnSpPr>
        <p:spPr>
          <a:xfrm>
            <a:off x="4719768" y="1882865"/>
            <a:ext cx="691292" cy="84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69CDFCE9-14EA-A14E-AC13-1159D394A59C}"/>
              </a:ext>
            </a:extLst>
          </p:cNvPr>
          <p:cNvCxnSpPr>
            <a:cxnSpLocks/>
            <a:stCxn id="30" idx="3"/>
            <a:endCxn id="44" idx="1"/>
          </p:cNvCxnSpPr>
          <p:nvPr/>
        </p:nvCxnSpPr>
        <p:spPr>
          <a:xfrm>
            <a:off x="7446044" y="1891267"/>
            <a:ext cx="1117829" cy="66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TextBox 41">
            <a:extLst>
              <a:ext uri="{FF2B5EF4-FFF2-40B4-BE49-F238E27FC236}">
                <a16:creationId xmlns:a16="http://schemas.microsoft.com/office/drawing/2014/main" id="{5FA1DC58-C675-B746-8D10-CA2BAA9CBB4A}"/>
              </a:ext>
            </a:extLst>
          </p:cNvPr>
          <p:cNvSpPr txBox="1"/>
          <p:nvPr/>
        </p:nvSpPr>
        <p:spPr>
          <a:xfrm>
            <a:off x="8563873" y="1574785"/>
            <a:ext cx="3133849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Def-use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체인을 찾으면 되는 </a:t>
            </a:r>
            <a:r>
              <a:rPr lang="ko-KR" altLang="en-US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변수값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탐색</a:t>
            </a:r>
          </a:p>
        </p:txBody>
      </p:sp>
      <p:sp>
        <p:nvSpPr>
          <p:cNvPr id="50" name="다이아몬드 49">
            <a:extLst>
              <a:ext uri="{FF2B5EF4-FFF2-40B4-BE49-F238E27FC236}">
                <a16:creationId xmlns:a16="http://schemas.microsoft.com/office/drawing/2014/main" id="{F265DE82-B611-274F-A2C0-CDB1B65F3CCC}"/>
              </a:ext>
            </a:extLst>
          </p:cNvPr>
          <p:cNvSpPr/>
          <p:nvPr/>
        </p:nvSpPr>
        <p:spPr>
          <a:xfrm>
            <a:off x="9113306" y="2666929"/>
            <a:ext cx="2034984" cy="1616652"/>
          </a:xfrm>
          <a:prstGeom prst="diamon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변수명이</a:t>
            </a:r>
            <a:r>
              <a:rPr lang="ko-KR" altLang="en-US" sz="1600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문자열 형태인가</a:t>
            </a:r>
            <a:r>
              <a:rPr lang="en-US" altLang="ko-KR" sz="1600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?</a:t>
            </a: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00BB4833-5FB6-B342-BF0B-7D96F38596AE}"/>
              </a:ext>
            </a:extLst>
          </p:cNvPr>
          <p:cNvCxnSpPr>
            <a:cxnSpLocks/>
            <a:stCxn id="44" idx="2"/>
            <a:endCxn id="50" idx="0"/>
          </p:cNvCxnSpPr>
          <p:nvPr/>
        </p:nvCxnSpPr>
        <p:spPr>
          <a:xfrm>
            <a:off x="10130798" y="2221116"/>
            <a:ext cx="0" cy="4458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3FD4DB31-2BFB-7249-8000-CFBCCEE23E41}"/>
              </a:ext>
            </a:extLst>
          </p:cNvPr>
          <p:cNvCxnSpPr>
            <a:cxnSpLocks/>
            <a:stCxn id="50" idx="2"/>
            <a:endCxn id="75" idx="0"/>
          </p:cNvCxnSpPr>
          <p:nvPr/>
        </p:nvCxnSpPr>
        <p:spPr>
          <a:xfrm flipH="1">
            <a:off x="10126517" y="4283581"/>
            <a:ext cx="4281" cy="4694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TextBox 33">
            <a:extLst>
              <a:ext uri="{FF2B5EF4-FFF2-40B4-BE49-F238E27FC236}">
                <a16:creationId xmlns:a16="http://schemas.microsoft.com/office/drawing/2014/main" id="{DB009EC0-1FFF-984B-B988-775F2335EAF4}"/>
              </a:ext>
            </a:extLst>
          </p:cNvPr>
          <p:cNvSpPr txBox="1"/>
          <p:nvPr/>
        </p:nvSpPr>
        <p:spPr>
          <a:xfrm>
            <a:off x="10126517" y="4267078"/>
            <a:ext cx="560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NO</a:t>
            </a:r>
            <a:endParaRPr lang="ko-KR" altLang="en-US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75" name="TextBox 39">
            <a:extLst>
              <a:ext uri="{FF2B5EF4-FFF2-40B4-BE49-F238E27FC236}">
                <a16:creationId xmlns:a16="http://schemas.microsoft.com/office/drawing/2014/main" id="{4AE74194-A789-DD48-B32B-F705009D9566}"/>
              </a:ext>
            </a:extLst>
          </p:cNvPr>
          <p:cNvSpPr txBox="1"/>
          <p:nvPr/>
        </p:nvSpPr>
        <p:spPr>
          <a:xfrm>
            <a:off x="8704675" y="4753065"/>
            <a:ext cx="2843684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안전한 코딩으로 간주하여</a:t>
            </a:r>
            <a:endParaRPr lang="en-US" altLang="ko-KR" sz="16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algn="ctr"/>
            <a:r>
              <a:rPr lang="ko-KR" altLang="en-US" sz="1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별다른 </a:t>
            </a:r>
            <a:r>
              <a:rPr lang="en-US" altLang="ko-KR" sz="1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action</a:t>
            </a:r>
            <a:r>
              <a:rPr lang="ko-KR" altLang="en-US" sz="1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을 취하지 않음</a:t>
            </a:r>
          </a:p>
        </p:txBody>
      </p:sp>
      <p:cxnSp>
        <p:nvCxnSpPr>
          <p:cNvPr id="87" name="직선 연결선[R] 86">
            <a:extLst>
              <a:ext uri="{FF2B5EF4-FFF2-40B4-BE49-F238E27FC236}">
                <a16:creationId xmlns:a16="http://schemas.microsoft.com/office/drawing/2014/main" id="{E622DC54-ACB3-9340-9C7B-278F19AB609E}"/>
              </a:ext>
            </a:extLst>
          </p:cNvPr>
          <p:cNvCxnSpPr>
            <a:cxnSpLocks/>
            <a:stCxn id="50" idx="1"/>
          </p:cNvCxnSpPr>
          <p:nvPr/>
        </p:nvCxnSpPr>
        <p:spPr>
          <a:xfrm flipH="1">
            <a:off x="6435528" y="3475255"/>
            <a:ext cx="267777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9" name="TextBox 27">
            <a:extLst>
              <a:ext uri="{FF2B5EF4-FFF2-40B4-BE49-F238E27FC236}">
                <a16:creationId xmlns:a16="http://schemas.microsoft.com/office/drawing/2014/main" id="{68CB8BF2-72AC-5445-88BE-27E3F1AE7D94}"/>
              </a:ext>
            </a:extLst>
          </p:cNvPr>
          <p:cNvSpPr txBox="1"/>
          <p:nvPr/>
        </p:nvSpPr>
        <p:spPr>
          <a:xfrm>
            <a:off x="7127555" y="6104648"/>
            <a:ext cx="2323892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종료</a:t>
            </a:r>
          </a:p>
        </p:txBody>
      </p:sp>
      <p:sp>
        <p:nvSpPr>
          <p:cNvPr id="110" name="TextBox 27">
            <a:extLst>
              <a:ext uri="{FF2B5EF4-FFF2-40B4-BE49-F238E27FC236}">
                <a16:creationId xmlns:a16="http://schemas.microsoft.com/office/drawing/2014/main" id="{C0B88953-A76F-F640-BF5A-1C073257542A}"/>
              </a:ext>
            </a:extLst>
          </p:cNvPr>
          <p:cNvSpPr txBox="1"/>
          <p:nvPr/>
        </p:nvSpPr>
        <p:spPr>
          <a:xfrm>
            <a:off x="436703" y="1421200"/>
            <a:ext cx="1355936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en-US" altLang="ko-KR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algn="ctr"/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시작</a:t>
            </a:r>
            <a:endParaRPr lang="en-US" altLang="ko-KR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algn="ctr"/>
            <a:endParaRPr lang="ko-KR" altLang="en-US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361ACCC5-2300-A94A-B126-C8615E065862}"/>
              </a:ext>
            </a:extLst>
          </p:cNvPr>
          <p:cNvCxnSpPr>
            <a:cxnSpLocks/>
            <a:stCxn id="110" idx="3"/>
            <a:endCxn id="40" idx="1"/>
          </p:cNvCxnSpPr>
          <p:nvPr/>
        </p:nvCxnSpPr>
        <p:spPr>
          <a:xfrm>
            <a:off x="1792639" y="1882865"/>
            <a:ext cx="6912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5" name="직선 연결선[R] 114">
            <a:extLst>
              <a:ext uri="{FF2B5EF4-FFF2-40B4-BE49-F238E27FC236}">
                <a16:creationId xmlns:a16="http://schemas.microsoft.com/office/drawing/2014/main" id="{551A5819-5400-3445-BF9D-86EFAA673A7B}"/>
              </a:ext>
            </a:extLst>
          </p:cNvPr>
          <p:cNvCxnSpPr>
            <a:cxnSpLocks/>
          </p:cNvCxnSpPr>
          <p:nvPr/>
        </p:nvCxnSpPr>
        <p:spPr>
          <a:xfrm flipH="1">
            <a:off x="6394602" y="5785639"/>
            <a:ext cx="373191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6" name="직선 연결선[R] 115">
            <a:extLst>
              <a:ext uri="{FF2B5EF4-FFF2-40B4-BE49-F238E27FC236}">
                <a16:creationId xmlns:a16="http://schemas.microsoft.com/office/drawing/2014/main" id="{86628A36-C774-AC44-985A-CBC67CDF0C43}"/>
              </a:ext>
            </a:extLst>
          </p:cNvPr>
          <p:cNvCxnSpPr>
            <a:cxnSpLocks/>
            <a:endCxn id="28" idx="2"/>
          </p:cNvCxnSpPr>
          <p:nvPr/>
        </p:nvCxnSpPr>
        <p:spPr>
          <a:xfrm flipV="1">
            <a:off x="6394601" y="5337840"/>
            <a:ext cx="0" cy="44779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1" name="직선 연결선[R] 120">
            <a:extLst>
              <a:ext uri="{FF2B5EF4-FFF2-40B4-BE49-F238E27FC236}">
                <a16:creationId xmlns:a16="http://schemas.microsoft.com/office/drawing/2014/main" id="{8A8F1F1F-0C40-884C-ACE2-EB306E2EED3A}"/>
              </a:ext>
            </a:extLst>
          </p:cNvPr>
          <p:cNvCxnSpPr>
            <a:cxnSpLocks/>
            <a:endCxn id="75" idx="2"/>
          </p:cNvCxnSpPr>
          <p:nvPr/>
        </p:nvCxnSpPr>
        <p:spPr>
          <a:xfrm flipV="1">
            <a:off x="10126517" y="5337840"/>
            <a:ext cx="0" cy="44779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F490DD14-FBE1-EC4B-9D80-737CAB0A5B08}"/>
              </a:ext>
            </a:extLst>
          </p:cNvPr>
          <p:cNvCxnSpPr>
            <a:cxnSpLocks/>
            <a:endCxn id="109" idx="0"/>
          </p:cNvCxnSpPr>
          <p:nvPr/>
        </p:nvCxnSpPr>
        <p:spPr>
          <a:xfrm>
            <a:off x="8289501" y="5785639"/>
            <a:ext cx="0" cy="3190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40995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002437-E1E7-43BF-A766-81598B973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559678"/>
            <a:ext cx="5214257" cy="723022"/>
          </a:xfrm>
        </p:spPr>
        <p:txBody>
          <a:bodyPr>
            <a:normAutofit/>
          </a:bodyPr>
          <a:lstStyle/>
          <a:p>
            <a:pPr algn="l"/>
            <a:r>
              <a:rPr lang="ko-KR" altLang="en-US" sz="4000" b="1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시스템 모듈 상세 설계</a:t>
            </a:r>
          </a:p>
        </p:txBody>
      </p:sp>
      <p:sp>
        <p:nvSpPr>
          <p:cNvPr id="8" name="TextBox 2">
            <a:extLst>
              <a:ext uri="{FF2B5EF4-FFF2-40B4-BE49-F238E27FC236}">
                <a16:creationId xmlns:a16="http://schemas.microsoft.com/office/drawing/2014/main" id="{1DD1201A-4282-412C-AB5E-350BF5580D5B}"/>
              </a:ext>
            </a:extLst>
          </p:cNvPr>
          <p:cNvSpPr txBox="1"/>
          <p:nvPr/>
        </p:nvSpPr>
        <p:spPr>
          <a:xfrm>
            <a:off x="287092" y="6289314"/>
            <a:ext cx="7782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21</a:t>
            </a:r>
            <a:endParaRPr lang="ko-KR" altLang="en-US" sz="2800" b="1" dirty="0">
              <a:solidFill>
                <a:schemeClr val="accent1"/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5238F525-0592-FF4E-91C0-3E813C9B50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746866"/>
            <a:ext cx="6248398" cy="535834"/>
          </a:xfrm>
        </p:spPr>
        <p:txBody>
          <a:bodyPr/>
          <a:lstStyle/>
          <a:p>
            <a:pPr marL="0" lvl="0" indent="0" latinLnBrk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altLang="ko-KR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Lexical Analysis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27D91B01-159C-E542-BE25-95D00A36835E}"/>
              </a:ext>
            </a:extLst>
          </p:cNvPr>
          <p:cNvSpPr/>
          <p:nvPr/>
        </p:nvSpPr>
        <p:spPr>
          <a:xfrm>
            <a:off x="761999" y="1768166"/>
            <a:ext cx="681035" cy="681035"/>
          </a:xfrm>
          <a:prstGeom prst="ellipse">
            <a:avLst/>
          </a:prstGeom>
          <a:solidFill>
            <a:schemeClr val="accent2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2.</a:t>
            </a:r>
            <a:endParaRPr kumimoji="1" lang="ko-KR" altLang="en-US" sz="2400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D1E7338-754B-0542-BD1A-CA388C59AF8A}"/>
              </a:ext>
            </a:extLst>
          </p:cNvPr>
          <p:cNvSpPr/>
          <p:nvPr/>
        </p:nvSpPr>
        <p:spPr>
          <a:xfrm>
            <a:off x="1443034" y="1913064"/>
            <a:ext cx="870847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accent2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randomPrevent()</a:t>
            </a:r>
          </a:p>
          <a:p>
            <a:pPr fontAlgn="base"/>
            <a:r>
              <a:rPr lang="ko-KR" altLang="en-US" b="1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강력한 난수 생성</a:t>
            </a:r>
            <a:endParaRPr lang="en-US" altLang="ko-KR" b="1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fontAlgn="base"/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기능 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: 1. Lexical Analysis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을 통하여 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Random() 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메서드가 사용되었는지 확인한다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.</a:t>
            </a:r>
          </a:p>
          <a:p>
            <a:pPr fontAlgn="base"/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        2. Random() 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메서드는 안전하지 않으므로 경고를 발생한다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.</a:t>
            </a:r>
            <a:endParaRPr lang="ko-KR" altLang="en-US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A48AABD2-4184-4D45-B0B0-F2E26DF4FC94}"/>
              </a:ext>
            </a:extLst>
          </p:cNvPr>
          <p:cNvSpPr/>
          <p:nvPr/>
        </p:nvSpPr>
        <p:spPr>
          <a:xfrm>
            <a:off x="761999" y="3743757"/>
            <a:ext cx="681035" cy="681035"/>
          </a:xfrm>
          <a:prstGeom prst="ellipse">
            <a:avLst/>
          </a:prstGeom>
          <a:solidFill>
            <a:schemeClr val="accent2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3.</a:t>
            </a:r>
            <a:endParaRPr kumimoji="1" lang="ko-KR" altLang="en-US" sz="2400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32089C2-AD74-4EA1-8A23-2D9968EE81C1}"/>
              </a:ext>
            </a:extLst>
          </p:cNvPr>
          <p:cNvSpPr/>
          <p:nvPr/>
        </p:nvSpPr>
        <p:spPr>
          <a:xfrm>
            <a:off x="1551817" y="3946674"/>
            <a:ext cx="887533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accent2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PermissionChange()</a:t>
            </a:r>
          </a:p>
          <a:p>
            <a:pPr fontAlgn="base"/>
            <a:r>
              <a:rPr lang="en-US" altLang="ko-KR" b="1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super.getPermissions() </a:t>
            </a:r>
            <a:r>
              <a:rPr lang="ko-KR" altLang="en-US" b="1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메서드 호출하기</a:t>
            </a:r>
            <a:endParaRPr lang="en-US" altLang="ko-KR" b="1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fontAlgn="base"/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기능 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: 1. Lexical Analysis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로 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getPermissions() 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메서드를 찾는다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.</a:t>
            </a:r>
          </a:p>
          <a:p>
            <a:pPr fontAlgn="base"/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        2. 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첫 문장이 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super.getPermission()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인지 확인한다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01152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002437-E1E7-43BF-A766-81598B973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559678"/>
            <a:ext cx="5214257" cy="723022"/>
          </a:xfrm>
        </p:spPr>
        <p:txBody>
          <a:bodyPr>
            <a:normAutofit/>
          </a:bodyPr>
          <a:lstStyle/>
          <a:p>
            <a:pPr algn="l"/>
            <a:r>
              <a:rPr lang="ko-KR" altLang="en-US" sz="4000" b="1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시스템 모듈 상세 설계</a:t>
            </a:r>
          </a:p>
        </p:txBody>
      </p:sp>
      <p:sp>
        <p:nvSpPr>
          <p:cNvPr id="8" name="TextBox 2">
            <a:extLst>
              <a:ext uri="{FF2B5EF4-FFF2-40B4-BE49-F238E27FC236}">
                <a16:creationId xmlns:a16="http://schemas.microsoft.com/office/drawing/2014/main" id="{1DD1201A-4282-412C-AB5E-350BF5580D5B}"/>
              </a:ext>
            </a:extLst>
          </p:cNvPr>
          <p:cNvSpPr txBox="1"/>
          <p:nvPr/>
        </p:nvSpPr>
        <p:spPr>
          <a:xfrm>
            <a:off x="287092" y="6289314"/>
            <a:ext cx="7959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22</a:t>
            </a:r>
            <a:endParaRPr lang="ko-KR" altLang="en-US" sz="2800" b="1" dirty="0">
              <a:solidFill>
                <a:schemeClr val="accent1"/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5238F525-0592-FF4E-91C0-3E813C9B50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746866"/>
            <a:ext cx="6248398" cy="535834"/>
          </a:xfrm>
        </p:spPr>
        <p:txBody>
          <a:bodyPr/>
          <a:lstStyle/>
          <a:p>
            <a:pPr marL="0" lvl="0" indent="0" latinLnBrk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altLang="ko-KR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Lexical Analysis</a:t>
            </a: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057A48A6-04EE-A443-882B-3F81485F664C}"/>
              </a:ext>
            </a:extLst>
          </p:cNvPr>
          <p:cNvSpPr/>
          <p:nvPr/>
        </p:nvSpPr>
        <p:spPr>
          <a:xfrm>
            <a:off x="917032" y="1877167"/>
            <a:ext cx="681035" cy="681035"/>
          </a:xfrm>
          <a:prstGeom prst="ellipse">
            <a:avLst/>
          </a:prstGeom>
          <a:solidFill>
            <a:schemeClr val="accent2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4.</a:t>
            </a:r>
            <a:endParaRPr kumimoji="1" lang="ko-KR" altLang="en-US" sz="2400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2D93674-0F7A-C641-B407-FBD611C3BDF3}"/>
              </a:ext>
            </a:extLst>
          </p:cNvPr>
          <p:cNvSpPr/>
          <p:nvPr/>
        </p:nvSpPr>
        <p:spPr>
          <a:xfrm>
            <a:off x="1706850" y="2078516"/>
            <a:ext cx="896411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accent2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NullPointerExPrevent()</a:t>
            </a:r>
          </a:p>
          <a:p>
            <a:pPr fontAlgn="base"/>
            <a:r>
              <a:rPr lang="en-US" altLang="ko-KR" b="1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NullPointerException catch</a:t>
            </a:r>
            <a:r>
              <a:rPr lang="ko-KR" altLang="en-US" b="1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금지</a:t>
            </a:r>
            <a:endParaRPr lang="en-US" altLang="ko-KR" b="1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lvl="0" fontAlgn="base"/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기능 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: 1.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Lexical Analysis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로 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NullPointerException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이 사용되었는지 확인한다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.</a:t>
            </a:r>
            <a:endParaRPr lang="ko-KR" altLang="en-US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CA48BCBC-2540-4D1C-BB3F-1C9C8C6EDFC2}"/>
              </a:ext>
            </a:extLst>
          </p:cNvPr>
          <p:cNvSpPr/>
          <p:nvPr/>
        </p:nvSpPr>
        <p:spPr>
          <a:xfrm>
            <a:off x="917032" y="3594113"/>
            <a:ext cx="681035" cy="681035"/>
          </a:xfrm>
          <a:prstGeom prst="ellipse">
            <a:avLst/>
          </a:prstGeom>
          <a:solidFill>
            <a:schemeClr val="accent2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5.</a:t>
            </a:r>
            <a:endParaRPr kumimoji="1" lang="ko-KR" altLang="en-US" sz="2400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3FB6000-6F05-4EE8-A8D7-BD75CBF85DE3}"/>
              </a:ext>
            </a:extLst>
          </p:cNvPr>
          <p:cNvSpPr/>
          <p:nvPr/>
        </p:nvSpPr>
        <p:spPr>
          <a:xfrm>
            <a:off x="1699534" y="3813483"/>
            <a:ext cx="896411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accent2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GenericExPrevent()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</a:p>
          <a:p>
            <a:r>
              <a:rPr lang="en-US" altLang="ko-KR" b="1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Generic Exception </a:t>
            </a:r>
            <a:r>
              <a:rPr lang="ko-KR" altLang="en-US" b="1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사용 금지</a:t>
            </a:r>
            <a:endParaRPr lang="en-US" altLang="ko-KR" b="1" dirty="0">
              <a:solidFill>
                <a:schemeClr val="accent2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fontAlgn="base"/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기능 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: 1. Lexical Analysis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로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Generic Excepion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이 사용되었는지 확인한다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694792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002437-E1E7-43BF-A766-81598B973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559678"/>
            <a:ext cx="5214257" cy="723022"/>
          </a:xfrm>
        </p:spPr>
        <p:txBody>
          <a:bodyPr>
            <a:normAutofit/>
          </a:bodyPr>
          <a:lstStyle/>
          <a:p>
            <a:pPr algn="l"/>
            <a:r>
              <a:rPr lang="ko-KR" altLang="en-US" sz="4000" b="1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시스템 모듈 상세 설계</a:t>
            </a:r>
          </a:p>
        </p:txBody>
      </p:sp>
      <p:sp>
        <p:nvSpPr>
          <p:cNvPr id="8" name="TextBox 2">
            <a:extLst>
              <a:ext uri="{FF2B5EF4-FFF2-40B4-BE49-F238E27FC236}">
                <a16:creationId xmlns:a16="http://schemas.microsoft.com/office/drawing/2014/main" id="{1DD1201A-4282-412C-AB5E-350BF5580D5B}"/>
              </a:ext>
            </a:extLst>
          </p:cNvPr>
          <p:cNvSpPr txBox="1"/>
          <p:nvPr/>
        </p:nvSpPr>
        <p:spPr>
          <a:xfrm>
            <a:off x="287092" y="6289314"/>
            <a:ext cx="7604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23</a:t>
            </a:r>
            <a:endParaRPr lang="ko-KR" altLang="en-US" sz="2800" b="1" dirty="0">
              <a:solidFill>
                <a:schemeClr val="accent1"/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5238F525-0592-FF4E-91C0-3E813C9B50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746866"/>
            <a:ext cx="6248398" cy="535834"/>
          </a:xfrm>
        </p:spPr>
        <p:txBody>
          <a:bodyPr/>
          <a:lstStyle/>
          <a:p>
            <a:pPr marL="0" lvl="0" indent="0" latinLnBrk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altLang="ko-KR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Lexical Analysis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810392A-704D-6F43-A6D1-9CC59E0AA911}"/>
              </a:ext>
            </a:extLst>
          </p:cNvPr>
          <p:cNvSpPr/>
          <p:nvPr/>
        </p:nvSpPr>
        <p:spPr>
          <a:xfrm>
            <a:off x="1681779" y="2219628"/>
            <a:ext cx="9828904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accent2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WrapDuplicPrevent()</a:t>
            </a:r>
          </a:p>
          <a:p>
            <a:r>
              <a:rPr lang="en-US" altLang="ko-KR" b="1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wrap() </a:t>
            </a:r>
            <a:r>
              <a:rPr lang="ko-KR" altLang="en-US" b="1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또는 </a:t>
            </a:r>
            <a:r>
              <a:rPr lang="en-US" altLang="ko-KR" b="1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duplicate() </a:t>
            </a:r>
            <a:r>
              <a:rPr lang="ko-KR" altLang="en-US" b="1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메서드를 사용하여 만든 버퍼를 신뢰할 수 없는 코드에 노출 금지</a:t>
            </a:r>
            <a:endParaRPr lang="en-US" altLang="ko-KR" b="1" dirty="0">
              <a:solidFill>
                <a:schemeClr val="accent2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기능 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: </a:t>
            </a:r>
            <a:endParaRPr lang="ko-KR" altLang="en-US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lvl="0" fontAlgn="base"/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1.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Lexical Analysis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를 통해 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wrap() 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혹은 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duplicate() 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메소드를 사용하는지 확인</a:t>
            </a:r>
          </a:p>
          <a:p>
            <a:pPr lvl="0" fontAlgn="base"/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  사용한다면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, wrap() 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하거나 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duplicate()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한 버퍼를 반환할 때 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asReadOnlyBuffer()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를 </a:t>
            </a:r>
            <a:endParaRPr lang="en-US" altLang="ko-KR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lvl="0" fontAlgn="base"/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  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통해 반환하는지 확인한다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.</a:t>
            </a:r>
            <a:endParaRPr lang="ko-KR" altLang="en-US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fontAlgn="base"/>
            <a:endParaRPr lang="en-US" altLang="ko-KR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214CAAC8-BEE1-E445-8B8F-99234606A0C1}"/>
              </a:ext>
            </a:extLst>
          </p:cNvPr>
          <p:cNvSpPr/>
          <p:nvPr/>
        </p:nvSpPr>
        <p:spPr>
          <a:xfrm>
            <a:off x="899275" y="1975947"/>
            <a:ext cx="681035" cy="681035"/>
          </a:xfrm>
          <a:prstGeom prst="ellipse">
            <a:avLst/>
          </a:prstGeom>
          <a:solidFill>
            <a:schemeClr val="accent2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6.</a:t>
            </a:r>
            <a:endParaRPr kumimoji="1" lang="ko-KR" altLang="en-US" sz="2400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431371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002437-E1E7-43BF-A766-81598B973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559678"/>
            <a:ext cx="5214257" cy="723022"/>
          </a:xfrm>
        </p:spPr>
        <p:txBody>
          <a:bodyPr>
            <a:normAutofit/>
          </a:bodyPr>
          <a:lstStyle/>
          <a:p>
            <a:pPr algn="l"/>
            <a:r>
              <a:rPr lang="ko-KR" altLang="en-US" sz="4000" b="1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시스템 모듈 상세 설계</a:t>
            </a:r>
          </a:p>
        </p:txBody>
      </p:sp>
      <p:sp>
        <p:nvSpPr>
          <p:cNvPr id="8" name="TextBox 2">
            <a:extLst>
              <a:ext uri="{FF2B5EF4-FFF2-40B4-BE49-F238E27FC236}">
                <a16:creationId xmlns:a16="http://schemas.microsoft.com/office/drawing/2014/main" id="{1DD1201A-4282-412C-AB5E-350BF5580D5B}"/>
              </a:ext>
            </a:extLst>
          </p:cNvPr>
          <p:cNvSpPr txBox="1"/>
          <p:nvPr/>
        </p:nvSpPr>
        <p:spPr>
          <a:xfrm>
            <a:off x="287092" y="6289314"/>
            <a:ext cx="7515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24</a:t>
            </a:r>
            <a:endParaRPr lang="ko-KR" altLang="en-US" sz="2800" b="1" dirty="0">
              <a:solidFill>
                <a:schemeClr val="accent1"/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5238F525-0592-FF4E-91C0-3E813C9B50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746866"/>
            <a:ext cx="6248398" cy="535834"/>
          </a:xfrm>
        </p:spPr>
        <p:txBody>
          <a:bodyPr/>
          <a:lstStyle/>
          <a:p>
            <a:pPr marL="0" lvl="0" indent="0" latinLnBrk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altLang="ko-KR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Lexical Analysis</a:t>
            </a:r>
            <a:r>
              <a:rPr lang="ko-KR" altLang="en-US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 </a:t>
            </a:r>
            <a:r>
              <a:rPr lang="en-US" altLang="ko-KR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+</a:t>
            </a:r>
            <a:r>
              <a:rPr lang="ko-KR" altLang="en-US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 </a:t>
            </a:r>
            <a:r>
              <a:rPr lang="en-US" altLang="ko-KR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CFA</a:t>
            </a:r>
          </a:p>
        </p:txBody>
      </p:sp>
      <p:sp>
        <p:nvSpPr>
          <p:cNvPr id="4" name="텍스트상자 3">
            <a:extLst>
              <a:ext uri="{FF2B5EF4-FFF2-40B4-BE49-F238E27FC236}">
                <a16:creationId xmlns:a16="http://schemas.microsoft.com/office/drawing/2014/main" id="{330260A8-73E1-9748-9C19-7A0AA030EFBF}"/>
              </a:ext>
            </a:extLst>
          </p:cNvPr>
          <p:cNvSpPr txBox="1"/>
          <p:nvPr/>
        </p:nvSpPr>
        <p:spPr>
          <a:xfrm>
            <a:off x="1699656" y="1282700"/>
            <a:ext cx="1023193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solidFill>
                  <a:schemeClr val="accent2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SQLIngectionPrevent() </a:t>
            </a:r>
          </a:p>
          <a:p>
            <a:r>
              <a:rPr lang="en-US" altLang="ko-KR" b="1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SQL </a:t>
            </a:r>
            <a:r>
              <a:rPr lang="ko-KR" altLang="en-US" b="1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인젝션 방지 </a:t>
            </a:r>
            <a:endParaRPr lang="en-US" altLang="ko-KR" b="1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기능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: 1. 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매개변수화 된 질의어를 사용하는지 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Lexical Analysis를 이용하여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확인한다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.</a:t>
            </a:r>
          </a:p>
          <a:p>
            <a:r>
              <a:rPr kumimoji="1"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       2.</a:t>
            </a:r>
            <a:r>
              <a:rPr kumimoji="1"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매개변수화 된 질의어가 확인되지 않는다면  룰 위반처리한다</a:t>
            </a:r>
            <a:r>
              <a:rPr kumimoji="1"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.</a:t>
            </a:r>
          </a:p>
          <a:p>
            <a:r>
              <a:rPr kumimoji="1"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       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3. Lexical Analysis를 이용하여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입력 값 필터링 유무를 체크한다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.</a:t>
            </a:r>
            <a:endParaRPr kumimoji="1" lang="en-US" altLang="ko-KR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r>
              <a:rPr kumimoji="1"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       4.</a:t>
            </a:r>
            <a:r>
              <a:rPr kumimoji="1"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필터링이 확인되지 않는다면  룰 위반처리 한다</a:t>
            </a:r>
            <a:r>
              <a:rPr kumimoji="1"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.</a:t>
            </a:r>
          </a:p>
          <a:p>
            <a:r>
              <a:rPr kumimoji="1"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       5. Statement</a:t>
            </a:r>
            <a:r>
              <a:rPr kumimoji="1"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문을 사용할 시 </a:t>
            </a:r>
            <a:r>
              <a:rPr kumimoji="1"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getParameter() </a:t>
            </a:r>
            <a:r>
              <a:rPr kumimoji="1"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토큰을 체크해서 경고한다</a:t>
            </a:r>
            <a:r>
              <a:rPr kumimoji="1"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.</a:t>
            </a:r>
          </a:p>
          <a:p>
            <a:pPr algn="ctr"/>
            <a:endParaRPr kumimoji="1" lang="en-US" altLang="ko-KR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algn="ctr"/>
            <a:endParaRPr kumimoji="1" lang="en-US" altLang="ko-KR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0" name="텍스트상자 9">
            <a:extLst>
              <a:ext uri="{FF2B5EF4-FFF2-40B4-BE49-F238E27FC236}">
                <a16:creationId xmlns:a16="http://schemas.microsoft.com/office/drawing/2014/main" id="{37FF92F0-A84A-6248-AB27-F7258ECF94CB}"/>
              </a:ext>
            </a:extLst>
          </p:cNvPr>
          <p:cNvSpPr txBox="1"/>
          <p:nvPr/>
        </p:nvSpPr>
        <p:spPr>
          <a:xfrm>
            <a:off x="1699656" y="3647743"/>
            <a:ext cx="356860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chemeClr val="accent2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XMLIngectionPrevent()</a:t>
            </a:r>
          </a:p>
          <a:p>
            <a:r>
              <a:rPr lang="en-US" altLang="ko-KR" b="1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XML </a:t>
            </a:r>
            <a:r>
              <a:rPr lang="ko-KR" altLang="en-US" b="1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인젝션 방지</a:t>
            </a:r>
            <a:endParaRPr lang="en-US" altLang="ko-KR" b="1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기능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: SQL injection 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방지와 유사</a:t>
            </a:r>
            <a:endParaRPr lang="en-US" altLang="ko-KR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endParaRPr kumimoji="1" lang="en-US" altLang="ko-KR" dirty="0">
              <a:solidFill>
                <a:schemeClr val="accent2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1" name="텍스트상자 10">
            <a:extLst>
              <a:ext uri="{FF2B5EF4-FFF2-40B4-BE49-F238E27FC236}">
                <a16:creationId xmlns:a16="http://schemas.microsoft.com/office/drawing/2014/main" id="{64E74DB6-3E8B-D44C-93A9-23659C61403E}"/>
              </a:ext>
            </a:extLst>
          </p:cNvPr>
          <p:cNvSpPr txBox="1"/>
          <p:nvPr/>
        </p:nvSpPr>
        <p:spPr>
          <a:xfrm>
            <a:off x="1699656" y="4577872"/>
            <a:ext cx="944282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2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FirstNomalize()</a:t>
            </a:r>
          </a:p>
          <a:p>
            <a:pPr fontAlgn="base"/>
            <a:r>
              <a:rPr lang="ko-KR" altLang="en-US" b="1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검증 전 표준화</a:t>
            </a:r>
            <a:endParaRPr lang="en-US" altLang="ko-KR" b="1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fontAlgn="base"/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기능 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: 1. Lexical Analysis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를 이용하여 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normalize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구문이 존재하는지 확인한다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.</a:t>
            </a:r>
            <a:b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</a:b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       2. CFA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를 이용하여 찾아낸 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normalize 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이후 흐름에서 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validate 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작업이 이루어지는지 </a:t>
            </a:r>
            <a:endParaRPr lang="en-US" altLang="ko-KR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fontAlgn="base"/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          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확인하여 그렇지 않다면 경고를 발생한다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.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</a:p>
          <a:p>
            <a:endParaRPr lang="en-US" altLang="ko-KR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F5499D94-EC00-2D42-B151-47DB4E2C905D}"/>
              </a:ext>
            </a:extLst>
          </p:cNvPr>
          <p:cNvSpPr/>
          <p:nvPr/>
        </p:nvSpPr>
        <p:spPr>
          <a:xfrm>
            <a:off x="793483" y="3429000"/>
            <a:ext cx="681035" cy="681035"/>
          </a:xfrm>
          <a:prstGeom prst="ellipse">
            <a:avLst/>
          </a:prstGeom>
          <a:solidFill>
            <a:schemeClr val="accent2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8.</a:t>
            </a:r>
            <a:endParaRPr kumimoji="1" lang="ko-KR" altLang="en-US" sz="2400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F5ADFD26-3B9B-254B-ABB8-A722B5221342}"/>
              </a:ext>
            </a:extLst>
          </p:cNvPr>
          <p:cNvSpPr/>
          <p:nvPr/>
        </p:nvSpPr>
        <p:spPr>
          <a:xfrm>
            <a:off x="806537" y="4507555"/>
            <a:ext cx="681035" cy="681035"/>
          </a:xfrm>
          <a:prstGeom prst="ellipse">
            <a:avLst/>
          </a:prstGeom>
          <a:solidFill>
            <a:schemeClr val="accent2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9.</a:t>
            </a:r>
            <a:endParaRPr kumimoji="1" lang="ko-KR" altLang="en-US" sz="2400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9A091883-B4D7-E242-8D2C-1700B8C34894}"/>
              </a:ext>
            </a:extLst>
          </p:cNvPr>
          <p:cNvSpPr/>
          <p:nvPr/>
        </p:nvSpPr>
        <p:spPr>
          <a:xfrm>
            <a:off x="806537" y="1249721"/>
            <a:ext cx="681035" cy="681035"/>
          </a:xfrm>
          <a:prstGeom prst="ellipse">
            <a:avLst/>
          </a:prstGeom>
          <a:solidFill>
            <a:schemeClr val="accent2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7.</a:t>
            </a:r>
            <a:endParaRPr kumimoji="1" lang="ko-KR" altLang="en-US" sz="2400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034881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002437-E1E7-43BF-A766-81598B973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559678"/>
            <a:ext cx="5214257" cy="723022"/>
          </a:xfrm>
        </p:spPr>
        <p:txBody>
          <a:bodyPr>
            <a:normAutofit/>
          </a:bodyPr>
          <a:lstStyle/>
          <a:p>
            <a:pPr algn="l"/>
            <a:r>
              <a:rPr lang="ko-KR" altLang="en-US" sz="4000" b="1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시스템 모듈 상세 설계</a:t>
            </a:r>
          </a:p>
        </p:txBody>
      </p:sp>
      <p:sp>
        <p:nvSpPr>
          <p:cNvPr id="8" name="TextBox 2">
            <a:extLst>
              <a:ext uri="{FF2B5EF4-FFF2-40B4-BE49-F238E27FC236}">
                <a16:creationId xmlns:a16="http://schemas.microsoft.com/office/drawing/2014/main" id="{1DD1201A-4282-412C-AB5E-350BF5580D5B}"/>
              </a:ext>
            </a:extLst>
          </p:cNvPr>
          <p:cNvSpPr txBox="1"/>
          <p:nvPr/>
        </p:nvSpPr>
        <p:spPr>
          <a:xfrm>
            <a:off x="287092" y="6289314"/>
            <a:ext cx="8726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25</a:t>
            </a:r>
            <a:endParaRPr lang="ko-KR" altLang="en-US" sz="2800" b="1" dirty="0">
              <a:solidFill>
                <a:schemeClr val="accent1"/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5238F525-0592-FF4E-91C0-3E813C9B50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746866"/>
            <a:ext cx="6248398" cy="535834"/>
          </a:xfrm>
        </p:spPr>
        <p:txBody>
          <a:bodyPr/>
          <a:lstStyle/>
          <a:p>
            <a:pPr marL="0" indent="0">
              <a:buNone/>
            </a:pPr>
            <a:r>
              <a:rPr kumimoji="1" lang="en-US" altLang="ko-KR" dirty="0">
                <a:solidFill>
                  <a:schemeClr val="accent1">
                    <a:lumMod val="60000"/>
                    <a:lumOff val="4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EX) 7</a:t>
            </a:r>
            <a:r>
              <a:rPr kumimoji="1" lang="ko-KR" alt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번</a:t>
            </a:r>
            <a:r>
              <a:rPr kumimoji="1" lang="en-US" altLang="ko-KR" dirty="0">
                <a:solidFill>
                  <a:schemeClr val="accent1">
                    <a:lumMod val="60000"/>
                    <a:lumOff val="4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(SQLIngectionPrevent())</a:t>
            </a:r>
          </a:p>
        </p:txBody>
      </p:sp>
      <p:sp>
        <p:nvSpPr>
          <p:cNvPr id="3" name="텍스트상자 2">
            <a:extLst>
              <a:ext uri="{FF2B5EF4-FFF2-40B4-BE49-F238E27FC236}">
                <a16:creationId xmlns:a16="http://schemas.microsoft.com/office/drawing/2014/main" id="{A061DA87-EFD9-5F45-A3D9-42B143D3D908}"/>
              </a:ext>
            </a:extLst>
          </p:cNvPr>
          <p:cNvSpPr txBox="1"/>
          <p:nvPr/>
        </p:nvSpPr>
        <p:spPr>
          <a:xfrm>
            <a:off x="723408" y="1437337"/>
            <a:ext cx="11077071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Public Striing MakeSQL()</a:t>
            </a:r>
          </a:p>
          <a:p>
            <a:r>
              <a:rPr kumimoji="1"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{</a:t>
            </a:r>
            <a:br>
              <a:rPr kumimoji="1"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</a:br>
            <a:r>
              <a:rPr kumimoji="1"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	Properties prop = new Properties();</a:t>
            </a:r>
          </a:p>
          <a:p>
            <a:r>
              <a:rPr kumimoji="1"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	…</a:t>
            </a:r>
          </a:p>
          <a:p>
            <a:r>
              <a:rPr kumimoji="1"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	String name = prop.getProperty(“jdbc.name”);</a:t>
            </a:r>
          </a:p>
          <a:p>
            <a:r>
              <a:rPr kumimoji="1"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	String pw = prop.getproperty(“jdbc.password”);</a:t>
            </a:r>
          </a:p>
          <a:p>
            <a:r>
              <a:rPr kumimoji="1"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	</a:t>
            </a:r>
            <a:r>
              <a:rPr kumimoji="1" lang="en-US" altLang="ko-KR" dirty="0">
                <a:solidFill>
                  <a:schemeClr val="accent2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String query = “SELECT * FROM emp WHERE name = ‘”+name+”’and password=</a:t>
            </a:r>
            <a:r>
              <a:rPr kumimoji="1" lang="ko-KR" altLang="en-US" dirty="0">
                <a:solidFill>
                  <a:schemeClr val="accent2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’</a:t>
            </a:r>
            <a:r>
              <a:rPr kumimoji="1" lang="en-US" altLang="ko-KR" dirty="0">
                <a:solidFill>
                  <a:schemeClr val="accent2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”+pw+”’”;</a:t>
            </a:r>
          </a:p>
          <a:p>
            <a:r>
              <a:rPr kumimoji="1"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	</a:t>
            </a:r>
          </a:p>
          <a:p>
            <a:r>
              <a:rPr kumimoji="1"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	return query;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49E5E2A-ACF6-D143-B65D-7183A887839B}"/>
              </a:ext>
            </a:extLst>
          </p:cNvPr>
          <p:cNvSpPr/>
          <p:nvPr/>
        </p:nvSpPr>
        <p:spPr>
          <a:xfrm>
            <a:off x="1108517" y="4304125"/>
            <a:ext cx="1108348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b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</a:br>
            <a:r>
              <a:rPr lang="en-US" altLang="ko-KR" dirty="0">
                <a:solidFill>
                  <a:schemeClr val="accent2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String query = "SELECT * FROM ? WHERE name = ? and password = ?"; String name = “...”; 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8B94001-E188-DF4C-84A3-7C2D1258BE9E}"/>
              </a:ext>
            </a:extLst>
          </p:cNvPr>
          <p:cNvSpPr/>
          <p:nvPr/>
        </p:nvSpPr>
        <p:spPr>
          <a:xfrm>
            <a:off x="1824768" y="5224223"/>
            <a:ext cx="89579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ctr">
              <a:buAutoNum type="arabicPeriod"/>
            </a:pP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매개변수화된 질의어를 사용하는지 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Lexical Analysis를 이용하여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확인</a:t>
            </a:r>
            <a:endParaRPr lang="en-US" altLang="ko-KR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algn="ctr"/>
            <a:r>
              <a:rPr kumimoji="1"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2.</a:t>
            </a:r>
            <a:r>
              <a:rPr kumimoji="1"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매개변수화된 질의어가 확인되지 않는다면  룰 위반처리</a:t>
            </a:r>
            <a:endParaRPr kumimoji="1" lang="en-US" altLang="ko-KR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A3AD29AA-AB77-0F47-96E1-9E72B9A79653}"/>
              </a:ext>
            </a:extLst>
          </p:cNvPr>
          <p:cNvCxnSpPr/>
          <p:nvPr/>
        </p:nvCxnSpPr>
        <p:spPr>
          <a:xfrm>
            <a:off x="6265149" y="3507288"/>
            <a:ext cx="0" cy="951978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삼각형 19">
            <a:extLst>
              <a:ext uri="{FF2B5EF4-FFF2-40B4-BE49-F238E27FC236}">
                <a16:creationId xmlns:a16="http://schemas.microsoft.com/office/drawing/2014/main" id="{6EE63975-1B68-5749-BC46-D78A8C07B1BA}"/>
              </a:ext>
            </a:extLst>
          </p:cNvPr>
          <p:cNvSpPr/>
          <p:nvPr/>
        </p:nvSpPr>
        <p:spPr>
          <a:xfrm rot="10800000">
            <a:off x="6096000" y="4300276"/>
            <a:ext cx="279748" cy="246672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617241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002437-E1E7-43BF-A766-81598B973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559678"/>
            <a:ext cx="5214257" cy="723022"/>
          </a:xfrm>
        </p:spPr>
        <p:txBody>
          <a:bodyPr>
            <a:normAutofit/>
          </a:bodyPr>
          <a:lstStyle/>
          <a:p>
            <a:pPr algn="l"/>
            <a:r>
              <a:rPr lang="ko-KR" altLang="en-US" sz="4000" b="1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시스템 모듈 상세 설계</a:t>
            </a:r>
          </a:p>
        </p:txBody>
      </p:sp>
      <p:sp>
        <p:nvSpPr>
          <p:cNvPr id="8" name="TextBox 2">
            <a:extLst>
              <a:ext uri="{FF2B5EF4-FFF2-40B4-BE49-F238E27FC236}">
                <a16:creationId xmlns:a16="http://schemas.microsoft.com/office/drawing/2014/main" id="{1DD1201A-4282-412C-AB5E-350BF5580D5B}"/>
              </a:ext>
            </a:extLst>
          </p:cNvPr>
          <p:cNvSpPr txBox="1"/>
          <p:nvPr/>
        </p:nvSpPr>
        <p:spPr>
          <a:xfrm>
            <a:off x="287092" y="6289314"/>
            <a:ext cx="8726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26</a:t>
            </a:r>
            <a:endParaRPr lang="ko-KR" altLang="en-US" sz="2800" b="1" dirty="0">
              <a:solidFill>
                <a:schemeClr val="accent1"/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5238F525-0592-FF4E-91C0-3E813C9B50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746866"/>
            <a:ext cx="6248398" cy="535834"/>
          </a:xfrm>
        </p:spPr>
        <p:txBody>
          <a:bodyPr/>
          <a:lstStyle/>
          <a:p>
            <a:pPr marL="0" indent="0">
              <a:buNone/>
            </a:pPr>
            <a:r>
              <a:rPr kumimoji="1" lang="en-US" altLang="ko-KR" dirty="0">
                <a:solidFill>
                  <a:schemeClr val="accent1">
                    <a:lumMod val="60000"/>
                    <a:lumOff val="4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EX) 7</a:t>
            </a:r>
            <a:r>
              <a:rPr kumimoji="1" lang="ko-KR" alt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번</a:t>
            </a:r>
            <a:r>
              <a:rPr kumimoji="1" lang="en-US" altLang="ko-KR" dirty="0">
                <a:solidFill>
                  <a:schemeClr val="accent1">
                    <a:lumMod val="60000"/>
                    <a:lumOff val="4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(SQLIngectionPrevent())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8B94001-E188-DF4C-84A3-7C2D1258BE9E}"/>
              </a:ext>
            </a:extLst>
          </p:cNvPr>
          <p:cNvSpPr/>
          <p:nvPr/>
        </p:nvSpPr>
        <p:spPr>
          <a:xfrm>
            <a:off x="6614989" y="2263508"/>
            <a:ext cx="8957944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ko-KR" altLang="en-US" dirty="0">
                <a:solidFill>
                  <a:schemeClr val="accent2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외부 입력을 그대로 사용하는 경우에 대비하여 </a:t>
            </a:r>
            <a:endParaRPr kumimoji="1" lang="en-US" altLang="ko-KR" dirty="0">
              <a:solidFill>
                <a:schemeClr val="accent2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r>
              <a:rPr kumimoji="1" lang="ko-KR" altLang="en-US" dirty="0">
                <a:solidFill>
                  <a:schemeClr val="accent2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입력 값 필터링을 사용하는지 확인</a:t>
            </a:r>
            <a:endParaRPr kumimoji="1" lang="en-US" altLang="ko-KR" dirty="0">
              <a:solidFill>
                <a:schemeClr val="accent2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endParaRPr kumimoji="1" lang="en-US" altLang="ko-KR" dirty="0">
              <a:solidFill>
                <a:schemeClr val="accent2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marL="342900" indent="-342900">
              <a:buAutoNum type="arabicPeriod"/>
            </a:pPr>
            <a:r>
              <a:rPr lang="en-US" altLang="ko-KR" dirty="0">
                <a:solidFill>
                  <a:schemeClr val="accent2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Lexical </a:t>
            </a:r>
            <a:r>
              <a:rPr lang="en-US" altLang="ko-KR" dirty="0" err="1">
                <a:solidFill>
                  <a:schemeClr val="accent2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Analysis를</a:t>
            </a:r>
            <a:r>
              <a:rPr lang="en-US" altLang="ko-KR" dirty="0">
                <a:solidFill>
                  <a:schemeClr val="accent2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en-US" altLang="ko-KR" dirty="0" err="1">
                <a:solidFill>
                  <a:schemeClr val="accent2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이용하여</a:t>
            </a:r>
            <a:r>
              <a:rPr lang="ko-KR" altLang="en-US" dirty="0">
                <a:solidFill>
                  <a:schemeClr val="accent2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endParaRPr lang="en-US" altLang="ko-KR" dirty="0">
              <a:solidFill>
                <a:schemeClr val="accent2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r>
              <a:rPr lang="en-US" altLang="ko-KR" dirty="0">
                <a:solidFill>
                  <a:schemeClr val="accent2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   </a:t>
            </a:r>
            <a:r>
              <a:rPr lang="ko-KR" altLang="en-US" dirty="0">
                <a:solidFill>
                  <a:schemeClr val="accent2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입력 값 필터링 유무를 체크</a:t>
            </a:r>
            <a:endParaRPr kumimoji="1" lang="en-US" altLang="ko-KR" dirty="0">
              <a:solidFill>
                <a:schemeClr val="accent2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r>
              <a:rPr kumimoji="1" lang="en-US" altLang="ko-KR" dirty="0">
                <a:solidFill>
                  <a:schemeClr val="accent2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(SQL</a:t>
            </a:r>
            <a:r>
              <a:rPr kumimoji="1" lang="ko-KR" altLang="en-US" dirty="0">
                <a:solidFill>
                  <a:schemeClr val="accent2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구문제한</a:t>
            </a:r>
            <a:r>
              <a:rPr kumimoji="1" lang="en-US" altLang="ko-KR" dirty="0">
                <a:solidFill>
                  <a:schemeClr val="accent2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,</a:t>
            </a:r>
            <a:r>
              <a:rPr kumimoji="1" lang="ko-KR" altLang="en-US" dirty="0">
                <a:solidFill>
                  <a:schemeClr val="accent2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특수문자 제한</a:t>
            </a:r>
            <a:r>
              <a:rPr kumimoji="1" lang="en-US" altLang="ko-KR" dirty="0">
                <a:solidFill>
                  <a:schemeClr val="accent2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,</a:t>
            </a:r>
            <a:r>
              <a:rPr kumimoji="1" lang="ko-KR" altLang="en-US" dirty="0">
                <a:solidFill>
                  <a:schemeClr val="accent2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길이 제한</a:t>
            </a:r>
            <a:r>
              <a:rPr kumimoji="1" lang="en-US" altLang="ko-KR" dirty="0">
                <a:solidFill>
                  <a:schemeClr val="accent2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kumimoji="1" lang="ko-KR" altLang="en-US" dirty="0">
                <a:solidFill>
                  <a:schemeClr val="accent2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등을 체크</a:t>
            </a:r>
            <a:r>
              <a:rPr kumimoji="1" lang="en-US" altLang="ko-KR" dirty="0">
                <a:solidFill>
                  <a:schemeClr val="accent2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)</a:t>
            </a:r>
          </a:p>
          <a:p>
            <a:r>
              <a:rPr kumimoji="1" lang="en-US" altLang="ko-KR" dirty="0">
                <a:solidFill>
                  <a:schemeClr val="accent2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2.</a:t>
            </a:r>
            <a:r>
              <a:rPr kumimoji="1" lang="ko-KR" altLang="en-US" dirty="0">
                <a:solidFill>
                  <a:schemeClr val="accent2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필터링이 확인되지 않는다면  룰 위반처리</a:t>
            </a:r>
            <a:endParaRPr kumimoji="1" lang="en-US" altLang="ko-KR" dirty="0">
              <a:solidFill>
                <a:schemeClr val="accent2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305A0777-416B-4547-A8FE-8B26E0DABC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0113" y="1480123"/>
            <a:ext cx="8170827" cy="42473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public void </a:t>
            </a:r>
            <a:r>
              <a:rPr lang="en-US" altLang="ko-KR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ConnectDB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(String query, String </a:t>
            </a:r>
            <a:r>
              <a:rPr lang="en-US" altLang="ko-KR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url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, String id, String pw){</a:t>
            </a:r>
          </a:p>
          <a:p>
            <a:r>
              <a:rPr lang="en-US" altLang="ko-KR" u="sng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Statement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en-US" altLang="ko-KR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st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= null;</a:t>
            </a:r>
          </a:p>
          <a:p>
            <a:r>
              <a:rPr lang="en-US" altLang="ko-KR" u="sng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Connection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con = null;</a:t>
            </a:r>
          </a:p>
          <a:p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try {</a:t>
            </a:r>
          </a:p>
          <a:p>
            <a:r>
              <a:rPr lang="en-US" altLang="ko-KR" u="sng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...</a:t>
            </a:r>
            <a:endParaRPr lang="en-US" altLang="ko-KR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con = </a:t>
            </a:r>
            <a:r>
              <a:rPr lang="en-US" altLang="ko-KR" u="sng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DriverManager</a:t>
            </a:r>
            <a:r>
              <a:rPr lang="en-US" altLang="ko-KR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.getConnection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(</a:t>
            </a:r>
            <a:r>
              <a:rPr lang="en-US" altLang="ko-KR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url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, id, pw);</a:t>
            </a:r>
          </a:p>
          <a:p>
            <a:r>
              <a:rPr lang="en-US" altLang="ko-KR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st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= </a:t>
            </a:r>
            <a:r>
              <a:rPr lang="en-US" altLang="ko-KR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con.createStatement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();</a:t>
            </a:r>
          </a:p>
          <a:p>
            <a:r>
              <a:rPr lang="en-US" altLang="ko-KR" u="sng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ResultSet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en-US" altLang="ko-KR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rs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= </a:t>
            </a:r>
            <a:r>
              <a:rPr lang="en-US" altLang="ko-KR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st.executeQuery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(query);</a:t>
            </a:r>
          </a:p>
          <a:p>
            <a:r>
              <a:rPr lang="en-US" altLang="ko-KR" u="sng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ResultSetMetaData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en-US" altLang="ko-KR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rsmd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= </a:t>
            </a:r>
            <a:r>
              <a:rPr lang="en-US" altLang="ko-KR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rs.getMetaData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();</a:t>
            </a:r>
          </a:p>
          <a:p>
            <a:r>
              <a:rPr lang="en-US" altLang="ko-KR" u="sng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...</a:t>
            </a:r>
            <a:endParaRPr lang="en-US" altLang="ko-KR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}</a:t>
            </a:r>
          </a:p>
          <a:p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catch (</a:t>
            </a:r>
            <a:r>
              <a:rPr lang="en-US" altLang="ko-KR" u="sng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SQLException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e) </a:t>
            </a:r>
            <a:r>
              <a:rPr lang="en-US" altLang="ko-KR" u="sng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{</a:t>
            </a:r>
            <a:endParaRPr lang="en-US" altLang="ko-KR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r>
              <a:rPr lang="en-US" altLang="ko-KR" u="sng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finally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{ ... }</a:t>
            </a:r>
          </a:p>
          <a:p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...</a:t>
            </a:r>
          </a:p>
          <a:p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}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C51F901-1BA5-1A46-9818-DF1B89F4269F}"/>
              </a:ext>
            </a:extLst>
          </p:cNvPr>
          <p:cNvSpPr/>
          <p:nvPr/>
        </p:nvSpPr>
        <p:spPr>
          <a:xfrm>
            <a:off x="4957654" y="5562101"/>
            <a:ext cx="6553301" cy="523220"/>
          </a:xfrm>
          <a:prstGeom prst="rect">
            <a:avLst/>
          </a:prstGeom>
          <a:ln w="5715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lvl="0"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400" dirty="0">
                <a:latin typeface="BM DoHyeon OTF" panose="020B0600000101010101" pitchFamily="34" charset="-127"/>
                <a:ea typeface="배달의민족 도현" panose="020B0600000101010101" pitchFamily="50" charset="-127"/>
              </a:rPr>
              <a:t>static int MAX_USER_ID_LENGTH = 8; </a:t>
            </a:r>
            <a:endParaRPr lang="en-US" altLang="ko-KR" sz="1400" dirty="0">
              <a:latin typeface="BM DoHyeon OTF" panose="020B0600000101010101" pitchFamily="34" charset="-127"/>
              <a:ea typeface="배달의민족 도현" panose="020B0600000101010101" pitchFamily="50" charset="-127"/>
            </a:endParaRPr>
          </a:p>
          <a:p>
            <a:pPr lvl="0"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400" dirty="0">
                <a:latin typeface="BM DoHyeon OTF" panose="020B0600000101010101" pitchFamily="34" charset="-127"/>
                <a:ea typeface="배달의민족 도현" panose="020B0600000101010101" pitchFamily="50" charset="-127"/>
              </a:rPr>
              <a:t>static int MAX_PASSWORD_LENGTH = 16; </a:t>
            </a:r>
          </a:p>
        </p:txBody>
      </p:sp>
      <p:sp>
        <p:nvSpPr>
          <p:cNvPr id="4" name="텍스트상자 3">
            <a:extLst>
              <a:ext uri="{FF2B5EF4-FFF2-40B4-BE49-F238E27FC236}">
                <a16:creationId xmlns:a16="http://schemas.microsoft.com/office/drawing/2014/main" id="{67484A4B-1B61-9C41-AAC1-7407B427179F}"/>
              </a:ext>
            </a:extLst>
          </p:cNvPr>
          <p:cNvSpPr txBox="1"/>
          <p:nvPr/>
        </p:nvSpPr>
        <p:spPr>
          <a:xfrm>
            <a:off x="7095112" y="5192769"/>
            <a:ext cx="2396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>
                <a:solidFill>
                  <a:schemeClr val="accent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길이 제한 필터링 예시</a:t>
            </a:r>
          </a:p>
        </p:txBody>
      </p:sp>
      <p:sp>
        <p:nvSpPr>
          <p:cNvPr id="12" name="텍스트상자 11">
            <a:extLst>
              <a:ext uri="{FF2B5EF4-FFF2-40B4-BE49-F238E27FC236}">
                <a16:creationId xmlns:a16="http://schemas.microsoft.com/office/drawing/2014/main" id="{784F9B03-4A41-E74F-A328-FB27C417879D}"/>
              </a:ext>
            </a:extLst>
          </p:cNvPr>
          <p:cNvSpPr txBox="1"/>
          <p:nvPr/>
        </p:nvSpPr>
        <p:spPr>
          <a:xfrm>
            <a:off x="1010113" y="1240212"/>
            <a:ext cx="35557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chemeClr val="accent2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필터링이 적용되지않은 코드 예시</a:t>
            </a:r>
          </a:p>
        </p:txBody>
      </p:sp>
    </p:spTree>
    <p:extLst>
      <p:ext uri="{BB962C8B-B14F-4D97-AF65-F5344CB8AC3E}">
        <p14:creationId xmlns:p14="http://schemas.microsoft.com/office/powerpoint/2010/main" val="42460793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002437-E1E7-43BF-A766-81598B973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559678"/>
            <a:ext cx="5214257" cy="723022"/>
          </a:xfrm>
        </p:spPr>
        <p:txBody>
          <a:bodyPr>
            <a:normAutofit/>
          </a:bodyPr>
          <a:lstStyle/>
          <a:p>
            <a:pPr algn="l"/>
            <a:r>
              <a:rPr lang="ko-KR" altLang="en-US" sz="4000" b="1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시스템 모듈 상세 설계</a:t>
            </a:r>
          </a:p>
        </p:txBody>
      </p:sp>
      <p:sp>
        <p:nvSpPr>
          <p:cNvPr id="8" name="TextBox 2">
            <a:extLst>
              <a:ext uri="{FF2B5EF4-FFF2-40B4-BE49-F238E27FC236}">
                <a16:creationId xmlns:a16="http://schemas.microsoft.com/office/drawing/2014/main" id="{1DD1201A-4282-412C-AB5E-350BF5580D5B}"/>
              </a:ext>
            </a:extLst>
          </p:cNvPr>
          <p:cNvSpPr txBox="1"/>
          <p:nvPr/>
        </p:nvSpPr>
        <p:spPr>
          <a:xfrm>
            <a:off x="287092" y="6289314"/>
            <a:ext cx="8726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27</a:t>
            </a:r>
            <a:endParaRPr lang="ko-KR" altLang="en-US" sz="2800" b="1" dirty="0">
              <a:solidFill>
                <a:schemeClr val="accent1"/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5238F525-0592-FF4E-91C0-3E813C9B50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746866"/>
            <a:ext cx="6248398" cy="535834"/>
          </a:xfrm>
        </p:spPr>
        <p:txBody>
          <a:bodyPr/>
          <a:lstStyle/>
          <a:p>
            <a:pPr marL="0" indent="0">
              <a:buNone/>
            </a:pPr>
            <a:r>
              <a:rPr kumimoji="1" lang="en-US" altLang="ko-KR" dirty="0">
                <a:solidFill>
                  <a:schemeClr val="accent1">
                    <a:lumMod val="60000"/>
                    <a:lumOff val="4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EX) 7</a:t>
            </a:r>
            <a:r>
              <a:rPr kumimoji="1" lang="ko-KR" alt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번</a:t>
            </a:r>
            <a:r>
              <a:rPr kumimoji="1" lang="en-US" altLang="ko-KR" dirty="0">
                <a:solidFill>
                  <a:schemeClr val="accent1">
                    <a:lumMod val="60000"/>
                    <a:lumOff val="4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(SQLIngectionPrevent())</a:t>
            </a:r>
          </a:p>
        </p:txBody>
      </p:sp>
      <p:sp>
        <p:nvSpPr>
          <p:cNvPr id="3" name="텍스트상자 2">
            <a:extLst>
              <a:ext uri="{FF2B5EF4-FFF2-40B4-BE49-F238E27FC236}">
                <a16:creationId xmlns:a16="http://schemas.microsoft.com/office/drawing/2014/main" id="{A061DA87-EFD9-5F45-A3D9-42B143D3D908}"/>
              </a:ext>
            </a:extLst>
          </p:cNvPr>
          <p:cNvSpPr txBox="1"/>
          <p:nvPr/>
        </p:nvSpPr>
        <p:spPr>
          <a:xfrm>
            <a:off x="1092547" y="2061240"/>
            <a:ext cx="982031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String customerName = request.</a:t>
            </a:r>
            <a:r>
              <a:rPr lang="en-US" altLang="ko-KR" dirty="0">
                <a:solidFill>
                  <a:schemeClr val="accent2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getParameter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(</a:t>
            </a:r>
            <a:r>
              <a:rPr lang="en-US" altLang="ko-KR" dirty="0">
                <a:solidFill>
                  <a:schemeClr val="accent2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"customerName"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);</a:t>
            </a:r>
          </a:p>
          <a:p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String query = "SELECT account_balance FROM user_data WHERE user_name = "</a:t>
            </a:r>
          </a:p>
          <a:p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   + customerName.replaceAll("'", "");</a:t>
            </a:r>
          </a:p>
          <a:p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 </a:t>
            </a:r>
          </a:p>
          <a:p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 try {</a:t>
            </a:r>
          </a:p>
          <a:p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     Statement statement = connection.createStatement( … );</a:t>
            </a:r>
          </a:p>
          <a:p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     ResultSet results = statement.executeQuery( query );</a:t>
            </a:r>
          </a:p>
          <a:p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 }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D2070A2-C205-40AD-93F3-5C519C9ED3AF}"/>
              </a:ext>
            </a:extLst>
          </p:cNvPr>
          <p:cNvSpPr/>
          <p:nvPr/>
        </p:nvSpPr>
        <p:spPr>
          <a:xfrm>
            <a:off x="2032034" y="4738597"/>
            <a:ext cx="89579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Statement</a:t>
            </a:r>
            <a:r>
              <a:rPr kumimoji="1"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문을 사용할 시 </a:t>
            </a:r>
            <a:r>
              <a:rPr kumimoji="1"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getParameter()</a:t>
            </a:r>
            <a:r>
              <a:rPr kumimoji="1"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에서 외부 값을 가져오는 것으로 동적 쿼리 생성으로 인한 보안 위협이 존재하므로 </a:t>
            </a:r>
            <a:r>
              <a:rPr kumimoji="1"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getParameter() </a:t>
            </a:r>
            <a:r>
              <a:rPr kumimoji="1"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토큰 체크</a:t>
            </a:r>
            <a:endParaRPr kumimoji="1" lang="en-US" altLang="ko-KR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88321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002437-E1E7-43BF-A766-81598B973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559678"/>
            <a:ext cx="3833906" cy="723022"/>
          </a:xfrm>
        </p:spPr>
        <p:txBody>
          <a:bodyPr>
            <a:normAutofit/>
          </a:bodyPr>
          <a:lstStyle/>
          <a:p>
            <a:pPr algn="l"/>
            <a:r>
              <a:rPr lang="ko-KR" altLang="en-US" sz="4000" b="1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종합 설계 개요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CB596F-B933-471C-A9F5-AE495F140F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76806" y="746866"/>
            <a:ext cx="6248398" cy="535834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HANNA 11yrs old OTF" charset="-127"/>
              </a:rPr>
              <a:t>지난 발표에서의 지적사항 및 답변</a:t>
            </a:r>
            <a:endParaRPr lang="en-US" altLang="ko-KR" i="1" dirty="0">
              <a:solidFill>
                <a:schemeClr val="accent1">
                  <a:lumMod val="60000"/>
                  <a:lumOff val="40000"/>
                </a:schemeClr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BM HANNA 11yrs old OTF" charset="-127"/>
            </a:endParaRPr>
          </a:p>
        </p:txBody>
      </p:sp>
      <p:sp>
        <p:nvSpPr>
          <p:cNvPr id="4" name="텍스트 상자 3"/>
          <p:cNvSpPr txBox="1"/>
          <p:nvPr/>
        </p:nvSpPr>
        <p:spPr>
          <a:xfrm>
            <a:off x="1784241" y="1269833"/>
            <a:ext cx="41120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 dirty="0">
                <a:solidFill>
                  <a:schemeClr val="accent2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시간내에</a:t>
            </a:r>
            <a:r>
              <a:rPr kumimoji="1" lang="ko-KR" altLang="en-US" sz="2000" dirty="0">
                <a:solidFill>
                  <a:schemeClr val="tx2">
                    <a:lumMod val="90000"/>
                    <a:lumOff val="1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 개발할 수 있을까 걱정됨</a:t>
            </a:r>
            <a:endParaRPr kumimoji="1" lang="en-US" altLang="ko-KR" sz="2000" dirty="0">
              <a:solidFill>
                <a:schemeClr val="tx2">
                  <a:lumMod val="90000"/>
                  <a:lumOff val="10000"/>
                </a:schemeClr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7" name="텍스트 상자 6"/>
          <p:cNvSpPr txBox="1"/>
          <p:nvPr/>
        </p:nvSpPr>
        <p:spPr>
          <a:xfrm>
            <a:off x="4595906" y="2192910"/>
            <a:ext cx="7233070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CERT </a:t>
            </a:r>
            <a:r>
              <a:rPr lang="ko-KR" altLang="en-US" dirty="0">
                <a:solidFill>
                  <a:schemeClr val="accent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사이트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에 있는 보안규칙 예시 자료들과 </a:t>
            </a:r>
            <a:endParaRPr lang="en-US" altLang="ko-KR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r>
              <a:rPr lang="ko-KR" altLang="en-US" dirty="0">
                <a:solidFill>
                  <a:schemeClr val="accent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관련 웹</a:t>
            </a:r>
            <a:r>
              <a:rPr lang="en-US" altLang="ko-KR" dirty="0">
                <a:solidFill>
                  <a:schemeClr val="accent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, </a:t>
            </a:r>
            <a:r>
              <a:rPr lang="ko-KR" altLang="en-US" dirty="0">
                <a:solidFill>
                  <a:schemeClr val="accent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서적 자료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를 적극 활용하여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, 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적용하고자 하는 </a:t>
            </a:r>
            <a:endParaRPr lang="en-US" altLang="ko-KR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r>
              <a:rPr lang="ko-KR" altLang="en-US" dirty="0">
                <a:solidFill>
                  <a:schemeClr val="accent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보안 항목들을 이해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할 것</a:t>
            </a:r>
            <a:endParaRPr lang="en-US" altLang="ko-KR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endParaRPr lang="en-US" altLang="ko-KR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r>
              <a:rPr lang="en-US" altLang="ko-KR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JavaCC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제작사에서 패키지로 제공하는 </a:t>
            </a:r>
            <a:endParaRPr lang="en-US" altLang="ko-KR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r>
              <a:rPr lang="en-US" altLang="ko-KR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JavaCC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이용에 관련된 </a:t>
            </a:r>
            <a:r>
              <a:rPr lang="ko-KR" altLang="en-US" dirty="0">
                <a:solidFill>
                  <a:schemeClr val="accent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기본 </a:t>
            </a:r>
            <a:r>
              <a:rPr lang="en-US" altLang="ko-KR" dirty="0">
                <a:solidFill>
                  <a:schemeClr val="accent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Grammar </a:t>
            </a:r>
            <a:r>
              <a:rPr lang="ko-KR" altLang="en-US" dirty="0">
                <a:solidFill>
                  <a:schemeClr val="accent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코드 위주로 공부</a:t>
            </a:r>
            <a:b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</a:b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문법파일을 작성하는데 필요한 사용법 및 문법을 빠르고 충실하게 터득</a:t>
            </a:r>
            <a:endParaRPr lang="en-US" altLang="ko-KR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endParaRPr lang="en-US" altLang="ko-KR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프로토타입 데모 시기에 맞춰 </a:t>
            </a:r>
            <a:endParaRPr lang="en-US" altLang="ko-KR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r>
              <a:rPr lang="ko-KR" altLang="en-US" dirty="0">
                <a:solidFill>
                  <a:schemeClr val="accent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선정된 </a:t>
            </a:r>
            <a:r>
              <a:rPr lang="en-US" altLang="ko-KR" dirty="0">
                <a:solidFill>
                  <a:schemeClr val="accent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CERT </a:t>
            </a:r>
            <a:r>
              <a:rPr lang="ko-KR" altLang="en-US" dirty="0">
                <a:solidFill>
                  <a:schemeClr val="accent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규칙을 판별 방식에 따라 분류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하여 </a:t>
            </a:r>
            <a:r>
              <a:rPr lang="ko-KR" altLang="en-US" dirty="0">
                <a:solidFill>
                  <a:schemeClr val="accent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한 개 씩 구현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할 예정</a:t>
            </a:r>
          </a:p>
          <a:p>
            <a:pPr algn="ctr"/>
            <a:endParaRPr kumimoji="1" lang="en-US" altLang="ko-KR" dirty="0">
              <a:solidFill>
                <a:schemeClr val="accent1"/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  <a:p>
            <a:pPr algn="ctr"/>
            <a:endParaRPr kumimoji="1" lang="ko-KR" altLang="en-US" dirty="0">
              <a:solidFill>
                <a:schemeClr val="tx2">
                  <a:lumMod val="90000"/>
                  <a:lumOff val="10000"/>
                </a:schemeClr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8" name="타원 7"/>
          <p:cNvSpPr/>
          <p:nvPr/>
        </p:nvSpPr>
        <p:spPr>
          <a:xfrm>
            <a:off x="1404564" y="1290266"/>
            <a:ext cx="379677" cy="379677"/>
          </a:xfrm>
          <a:prstGeom prst="ellipse">
            <a:avLst/>
          </a:prstGeom>
          <a:solidFill>
            <a:schemeClr val="accent2">
              <a:alpha val="63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0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지적</a:t>
            </a:r>
          </a:p>
        </p:txBody>
      </p:sp>
      <p:sp>
        <p:nvSpPr>
          <p:cNvPr id="10" name="타원 9"/>
          <p:cNvSpPr/>
          <p:nvPr/>
        </p:nvSpPr>
        <p:spPr>
          <a:xfrm>
            <a:off x="1711912" y="2192910"/>
            <a:ext cx="2500230" cy="2500230"/>
          </a:xfrm>
          <a:prstGeom prst="ellipse">
            <a:avLst/>
          </a:prstGeom>
          <a:solidFill>
            <a:schemeClr val="accent1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 err="1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Javacc</a:t>
            </a:r>
            <a:r>
              <a:rPr kumimoji="1"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 공부 </a:t>
            </a:r>
            <a:r>
              <a:rPr kumimoji="1"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&amp;</a:t>
            </a:r>
          </a:p>
          <a:p>
            <a:pPr algn="ctr"/>
            <a:r>
              <a:rPr kumimoji="1"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보안항목</a:t>
            </a:r>
            <a:endParaRPr kumimoji="1" lang="en-US" altLang="ko-KR" sz="2400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  <a:p>
            <a:pPr algn="ctr"/>
            <a:r>
              <a:rPr kumimoji="1"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이해</a:t>
            </a:r>
          </a:p>
        </p:txBody>
      </p:sp>
      <p:sp>
        <p:nvSpPr>
          <p:cNvPr id="11" name="TextBox 2">
            <a:extLst>
              <a:ext uri="{FF2B5EF4-FFF2-40B4-BE49-F238E27FC236}">
                <a16:creationId xmlns:a16="http://schemas.microsoft.com/office/drawing/2014/main" id="{82781DDD-DA98-BB41-9AC3-3CDEA8CD1210}"/>
              </a:ext>
            </a:extLst>
          </p:cNvPr>
          <p:cNvSpPr txBox="1"/>
          <p:nvPr/>
        </p:nvSpPr>
        <p:spPr>
          <a:xfrm>
            <a:off x="287092" y="6289314"/>
            <a:ext cx="6121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1</a:t>
            </a:r>
            <a:endParaRPr lang="ko-KR" altLang="en-US" sz="2800" b="1" dirty="0">
              <a:solidFill>
                <a:schemeClr val="accent1"/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189726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002437-E1E7-43BF-A766-81598B973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559678"/>
            <a:ext cx="5214257" cy="723022"/>
          </a:xfrm>
        </p:spPr>
        <p:txBody>
          <a:bodyPr>
            <a:normAutofit/>
          </a:bodyPr>
          <a:lstStyle/>
          <a:p>
            <a:pPr algn="l"/>
            <a:r>
              <a:rPr lang="ko-KR" altLang="en-US" sz="4000" b="1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시스템 모듈 상세 설계</a:t>
            </a:r>
          </a:p>
        </p:txBody>
      </p:sp>
      <p:sp>
        <p:nvSpPr>
          <p:cNvPr id="8" name="TextBox 2">
            <a:extLst>
              <a:ext uri="{FF2B5EF4-FFF2-40B4-BE49-F238E27FC236}">
                <a16:creationId xmlns:a16="http://schemas.microsoft.com/office/drawing/2014/main" id="{1DD1201A-4282-412C-AB5E-350BF5580D5B}"/>
              </a:ext>
            </a:extLst>
          </p:cNvPr>
          <p:cNvSpPr txBox="1"/>
          <p:nvPr/>
        </p:nvSpPr>
        <p:spPr>
          <a:xfrm>
            <a:off x="287092" y="6289314"/>
            <a:ext cx="8726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28</a:t>
            </a:r>
            <a:endParaRPr lang="ko-KR" altLang="en-US" sz="2800" b="1" dirty="0">
              <a:solidFill>
                <a:schemeClr val="accent1"/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5238F525-0592-FF4E-91C0-3E813C9B50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46800" y="746866"/>
            <a:ext cx="6248398" cy="535834"/>
          </a:xfrm>
        </p:spPr>
        <p:txBody>
          <a:bodyPr/>
          <a:lstStyle/>
          <a:p>
            <a:pPr marL="0" indent="0">
              <a:buNone/>
            </a:pPr>
            <a:r>
              <a:rPr kumimoji="1" lang="en-US" altLang="ko-KR" dirty="0">
                <a:solidFill>
                  <a:schemeClr val="accent1">
                    <a:lumMod val="60000"/>
                    <a:lumOff val="4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EX) 7</a:t>
            </a:r>
            <a:r>
              <a:rPr kumimoji="1" lang="ko-KR" alt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번</a:t>
            </a:r>
            <a:r>
              <a:rPr kumimoji="1" lang="en-US" altLang="ko-KR" dirty="0">
                <a:solidFill>
                  <a:schemeClr val="accent1">
                    <a:lumMod val="60000"/>
                    <a:lumOff val="4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(SQLIngectionPrevent())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00E45B2-4FAF-E440-B997-205150772F5B}"/>
              </a:ext>
            </a:extLst>
          </p:cNvPr>
          <p:cNvSpPr/>
          <p:nvPr/>
        </p:nvSpPr>
        <p:spPr>
          <a:xfrm>
            <a:off x="4287196" y="1927242"/>
            <a:ext cx="1876585" cy="8636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use-</a:t>
            </a:r>
            <a:r>
              <a:rPr lang="en" altLang="ko-KR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def</a:t>
            </a:r>
            <a:r>
              <a:rPr lang="en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체인을 이용하여 </a:t>
            </a:r>
            <a:endParaRPr lang="en-US" altLang="ko-KR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algn="ctr"/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변수 체크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5320616-A65C-8949-9165-989BE040ADB8}"/>
              </a:ext>
            </a:extLst>
          </p:cNvPr>
          <p:cNvSpPr/>
          <p:nvPr/>
        </p:nvSpPr>
        <p:spPr>
          <a:xfrm>
            <a:off x="10550399" y="4845389"/>
            <a:ext cx="1533201" cy="8636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SQL Injection</a:t>
            </a:r>
          </a:p>
          <a:p>
            <a:pPr algn="ctr"/>
            <a:r>
              <a:rPr kumimoji="1" lang="ko-KR" altLang="en-US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위반</a:t>
            </a:r>
          </a:p>
        </p:txBody>
      </p:sp>
      <p:sp>
        <p:nvSpPr>
          <p:cNvPr id="22" name="다이아몬드 21">
            <a:extLst>
              <a:ext uri="{FF2B5EF4-FFF2-40B4-BE49-F238E27FC236}">
                <a16:creationId xmlns:a16="http://schemas.microsoft.com/office/drawing/2014/main" id="{59CDCE32-58C0-1E4F-A0D2-2B2DC67314ED}"/>
              </a:ext>
            </a:extLst>
          </p:cNvPr>
          <p:cNvSpPr/>
          <p:nvPr/>
        </p:nvSpPr>
        <p:spPr>
          <a:xfrm>
            <a:off x="6655154" y="1620378"/>
            <a:ext cx="1859607" cy="1477327"/>
          </a:xfrm>
          <a:prstGeom prst="diamond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R" sz="1600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algn="ctr"/>
            <a:r>
              <a:rPr kumimoji="1" lang="ko-KR" altLang="en-US" sz="1600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외부 </a:t>
            </a:r>
            <a:r>
              <a:rPr kumimoji="1" lang="ko-KR" altLang="en-US" sz="1600" dirty="0" err="1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입력값</a:t>
            </a:r>
            <a:endParaRPr kumimoji="1" lang="en-US" altLang="ko-KR" sz="1600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algn="ctr"/>
            <a:r>
              <a:rPr kumimoji="1" lang="ko-KR" altLang="en-US" sz="1600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사용</a:t>
            </a:r>
          </a:p>
          <a:p>
            <a:pPr algn="ctr"/>
            <a:endParaRPr lang="ko-KR" altLang="en-US" sz="1600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24" name="다이아몬드 23">
            <a:extLst>
              <a:ext uri="{FF2B5EF4-FFF2-40B4-BE49-F238E27FC236}">
                <a16:creationId xmlns:a16="http://schemas.microsoft.com/office/drawing/2014/main" id="{0A48FCC6-7B0E-694A-B4A6-4EDE2B6656DA}"/>
              </a:ext>
            </a:extLst>
          </p:cNvPr>
          <p:cNvSpPr/>
          <p:nvPr/>
        </p:nvSpPr>
        <p:spPr>
          <a:xfrm>
            <a:off x="1525387" y="1585370"/>
            <a:ext cx="1903674" cy="1512335"/>
          </a:xfrm>
          <a:prstGeom prst="diamond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1500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statement</a:t>
            </a:r>
            <a:r>
              <a:rPr kumimoji="1" lang="ko-KR" altLang="en-US" sz="1500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kumimoji="1" lang="ko-KR" altLang="en-US" sz="1600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사용</a:t>
            </a:r>
            <a:endParaRPr kumimoji="1" lang="en-US" altLang="ko-KR" sz="1600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3C457BF7-4F8D-0F48-892B-C3CC0FD4D236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3476704" y="2359042"/>
            <a:ext cx="810492" cy="1077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텍스트상자 47">
            <a:extLst>
              <a:ext uri="{FF2B5EF4-FFF2-40B4-BE49-F238E27FC236}">
                <a16:creationId xmlns:a16="http://schemas.microsoft.com/office/drawing/2014/main" id="{1FF78FE7-4A3C-2440-BC1F-F5946DCD02A1}"/>
              </a:ext>
            </a:extLst>
          </p:cNvPr>
          <p:cNvSpPr txBox="1"/>
          <p:nvPr/>
        </p:nvSpPr>
        <p:spPr>
          <a:xfrm>
            <a:off x="3570444" y="1917328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yes</a:t>
            </a:r>
            <a:endParaRPr kumimoji="1" lang="ko-KR" altLang="en-US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52" name="텍스트상자 51">
            <a:extLst>
              <a:ext uri="{FF2B5EF4-FFF2-40B4-BE49-F238E27FC236}">
                <a16:creationId xmlns:a16="http://schemas.microsoft.com/office/drawing/2014/main" id="{F9A67B73-752A-7F42-A8FE-EB00D7FB6B36}"/>
              </a:ext>
            </a:extLst>
          </p:cNvPr>
          <p:cNvSpPr txBox="1"/>
          <p:nvPr/>
        </p:nvSpPr>
        <p:spPr>
          <a:xfrm>
            <a:off x="10006377" y="3210076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yes</a:t>
            </a:r>
            <a:endParaRPr kumimoji="1" lang="ko-KR" altLang="en-US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54" name="텍스트상자 53">
            <a:extLst>
              <a:ext uri="{FF2B5EF4-FFF2-40B4-BE49-F238E27FC236}">
                <a16:creationId xmlns:a16="http://schemas.microsoft.com/office/drawing/2014/main" id="{59A9C5F3-9022-9F41-BE63-ACAD11E9813F}"/>
              </a:ext>
            </a:extLst>
          </p:cNvPr>
          <p:cNvSpPr txBox="1"/>
          <p:nvPr/>
        </p:nvSpPr>
        <p:spPr>
          <a:xfrm>
            <a:off x="2524324" y="3262138"/>
            <a:ext cx="468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no</a:t>
            </a:r>
            <a:endParaRPr kumimoji="1" lang="ko-KR" altLang="en-US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6214DC71-3CBB-DC45-BFBE-77D0AEF49110}"/>
              </a:ext>
            </a:extLst>
          </p:cNvPr>
          <p:cNvSpPr/>
          <p:nvPr/>
        </p:nvSpPr>
        <p:spPr>
          <a:xfrm>
            <a:off x="4142657" y="4845389"/>
            <a:ext cx="2256143" cy="8636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종료</a:t>
            </a: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7F48BE97-65DA-7047-9CF8-A73F2A709A41}"/>
              </a:ext>
            </a:extLst>
          </p:cNvPr>
          <p:cNvCxnSpPr>
            <a:cxnSpLocks/>
            <a:stCxn id="22" idx="3"/>
            <a:endCxn id="36" idx="1"/>
          </p:cNvCxnSpPr>
          <p:nvPr/>
        </p:nvCxnSpPr>
        <p:spPr>
          <a:xfrm>
            <a:off x="8514761" y="2359042"/>
            <a:ext cx="608917" cy="1077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텍스트상자 57">
            <a:extLst>
              <a:ext uri="{FF2B5EF4-FFF2-40B4-BE49-F238E27FC236}">
                <a16:creationId xmlns:a16="http://schemas.microsoft.com/office/drawing/2014/main" id="{0DA5B210-99F6-4A43-B6B2-DFED9E888A95}"/>
              </a:ext>
            </a:extLst>
          </p:cNvPr>
          <p:cNvSpPr txBox="1"/>
          <p:nvPr/>
        </p:nvSpPr>
        <p:spPr>
          <a:xfrm>
            <a:off x="8547632" y="2000483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yes</a:t>
            </a:r>
            <a:endParaRPr kumimoji="1" lang="ko-KR" altLang="en-US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2A8026AB-2D68-894F-8E91-36DA352F8D67}"/>
              </a:ext>
            </a:extLst>
          </p:cNvPr>
          <p:cNvCxnSpPr>
            <a:cxnSpLocks/>
          </p:cNvCxnSpPr>
          <p:nvPr/>
        </p:nvCxnSpPr>
        <p:spPr>
          <a:xfrm>
            <a:off x="5041578" y="6812534"/>
            <a:ext cx="12013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5E50482A-6BD7-9B4E-AD54-EDC8E76C77DA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6163781" y="2359042"/>
            <a:ext cx="472348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다이아몬드 35">
            <a:extLst>
              <a:ext uri="{FF2B5EF4-FFF2-40B4-BE49-F238E27FC236}">
                <a16:creationId xmlns:a16="http://schemas.microsoft.com/office/drawing/2014/main" id="{E5182473-7F6C-C844-B4C1-858015246CE2}"/>
              </a:ext>
            </a:extLst>
          </p:cNvPr>
          <p:cNvSpPr/>
          <p:nvPr/>
        </p:nvSpPr>
        <p:spPr>
          <a:xfrm>
            <a:off x="9123678" y="1631152"/>
            <a:ext cx="1859607" cy="1477327"/>
          </a:xfrm>
          <a:prstGeom prst="diamond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R" sz="1600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algn="ctr"/>
            <a:r>
              <a:rPr kumimoji="1" lang="ko-KR" altLang="en-US" sz="1600" dirty="0" err="1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필터링</a:t>
            </a:r>
            <a:endParaRPr kumimoji="1" lang="en-US" altLang="ko-KR" sz="1600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algn="ctr"/>
            <a:r>
              <a:rPr kumimoji="1" lang="ko-KR" altLang="en-US" sz="1600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사용</a:t>
            </a:r>
          </a:p>
          <a:p>
            <a:pPr algn="ctr"/>
            <a:endParaRPr lang="ko-KR" altLang="en-US" sz="1600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cxnSp>
        <p:nvCxnSpPr>
          <p:cNvPr id="26" name="직선 연결선[R] 25">
            <a:extLst>
              <a:ext uri="{FF2B5EF4-FFF2-40B4-BE49-F238E27FC236}">
                <a16:creationId xmlns:a16="http://schemas.microsoft.com/office/drawing/2014/main" id="{C8696024-4C24-EF45-AAA0-C7136EB4599D}"/>
              </a:ext>
            </a:extLst>
          </p:cNvPr>
          <p:cNvCxnSpPr>
            <a:cxnSpLocks/>
            <a:stCxn id="24" idx="2"/>
          </p:cNvCxnSpPr>
          <p:nvPr/>
        </p:nvCxnSpPr>
        <p:spPr>
          <a:xfrm flipH="1">
            <a:off x="2476681" y="3097705"/>
            <a:ext cx="543" cy="80582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직선 연결선[R] 40">
            <a:extLst>
              <a:ext uri="{FF2B5EF4-FFF2-40B4-BE49-F238E27FC236}">
                <a16:creationId xmlns:a16="http://schemas.microsoft.com/office/drawing/2014/main" id="{2EC797A7-1376-C44D-8FB3-BF47E362BFCB}"/>
              </a:ext>
            </a:extLst>
          </p:cNvPr>
          <p:cNvCxnSpPr>
            <a:cxnSpLocks/>
          </p:cNvCxnSpPr>
          <p:nvPr/>
        </p:nvCxnSpPr>
        <p:spPr>
          <a:xfrm flipH="1">
            <a:off x="7584957" y="3097705"/>
            <a:ext cx="14668" cy="79505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직선 연결선[R] 48">
            <a:extLst>
              <a:ext uri="{FF2B5EF4-FFF2-40B4-BE49-F238E27FC236}">
                <a16:creationId xmlns:a16="http://schemas.microsoft.com/office/drawing/2014/main" id="{C18E94E4-14AC-D447-9EA1-C7D5D5F42281}"/>
              </a:ext>
            </a:extLst>
          </p:cNvPr>
          <p:cNvCxnSpPr>
            <a:cxnSpLocks/>
          </p:cNvCxnSpPr>
          <p:nvPr/>
        </p:nvCxnSpPr>
        <p:spPr>
          <a:xfrm>
            <a:off x="2477224" y="3892756"/>
            <a:ext cx="7561590" cy="1077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6385AA5F-933B-3D46-BC0D-ED5D581902F9}"/>
              </a:ext>
            </a:extLst>
          </p:cNvPr>
          <p:cNvCxnSpPr>
            <a:cxnSpLocks/>
          </p:cNvCxnSpPr>
          <p:nvPr/>
        </p:nvCxnSpPr>
        <p:spPr>
          <a:xfrm>
            <a:off x="5178204" y="3892756"/>
            <a:ext cx="0" cy="95263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EFF63BFC-B8ED-DD4E-8201-B914622F73B7}"/>
              </a:ext>
            </a:extLst>
          </p:cNvPr>
          <p:cNvCxnSpPr>
            <a:cxnSpLocks/>
            <a:endCxn id="18" idx="0"/>
          </p:cNvCxnSpPr>
          <p:nvPr/>
        </p:nvCxnSpPr>
        <p:spPr>
          <a:xfrm>
            <a:off x="11317000" y="2369815"/>
            <a:ext cx="0" cy="247557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7165F076-E813-984C-93C2-02063001221E}"/>
              </a:ext>
            </a:extLst>
          </p:cNvPr>
          <p:cNvCxnSpPr>
            <a:cxnSpLocks/>
          </p:cNvCxnSpPr>
          <p:nvPr/>
        </p:nvCxnSpPr>
        <p:spPr>
          <a:xfrm flipH="1">
            <a:off x="10024146" y="3108479"/>
            <a:ext cx="14668" cy="79505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338B3B12-74BD-5C45-A751-905F571882DD}"/>
              </a:ext>
            </a:extLst>
          </p:cNvPr>
          <p:cNvCxnSpPr>
            <a:cxnSpLocks/>
            <a:stCxn id="36" idx="3"/>
          </p:cNvCxnSpPr>
          <p:nvPr/>
        </p:nvCxnSpPr>
        <p:spPr>
          <a:xfrm flipV="1">
            <a:off x="10983285" y="2369815"/>
            <a:ext cx="333714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텍스트상자 64">
            <a:extLst>
              <a:ext uri="{FF2B5EF4-FFF2-40B4-BE49-F238E27FC236}">
                <a16:creationId xmlns:a16="http://schemas.microsoft.com/office/drawing/2014/main" id="{E480EB9D-16FF-584F-B1C7-D9104992B9D8}"/>
              </a:ext>
            </a:extLst>
          </p:cNvPr>
          <p:cNvSpPr txBox="1"/>
          <p:nvPr/>
        </p:nvSpPr>
        <p:spPr>
          <a:xfrm>
            <a:off x="7647268" y="3210076"/>
            <a:ext cx="468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no</a:t>
            </a:r>
            <a:endParaRPr kumimoji="1" lang="ko-KR" altLang="en-US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66" name="텍스트상자 65">
            <a:extLst>
              <a:ext uri="{FF2B5EF4-FFF2-40B4-BE49-F238E27FC236}">
                <a16:creationId xmlns:a16="http://schemas.microsoft.com/office/drawing/2014/main" id="{6D199B56-B75A-004B-BA73-FB2A5238FF92}"/>
              </a:ext>
            </a:extLst>
          </p:cNvPr>
          <p:cNvSpPr txBox="1"/>
          <p:nvPr/>
        </p:nvSpPr>
        <p:spPr>
          <a:xfrm>
            <a:off x="10888350" y="1957049"/>
            <a:ext cx="468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no</a:t>
            </a:r>
            <a:endParaRPr kumimoji="1" lang="ko-KR" altLang="en-US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F398D6C4-9DF3-3E47-9819-5AB6BF03A523}"/>
              </a:ext>
            </a:extLst>
          </p:cNvPr>
          <p:cNvSpPr/>
          <p:nvPr/>
        </p:nvSpPr>
        <p:spPr>
          <a:xfrm>
            <a:off x="103882" y="1946808"/>
            <a:ext cx="883147" cy="789459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시작</a:t>
            </a:r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82771A96-A1D4-8841-9E1E-6221DE5ABDEE}"/>
              </a:ext>
            </a:extLst>
          </p:cNvPr>
          <p:cNvCxnSpPr>
            <a:cxnSpLocks/>
            <a:stCxn id="67" idx="3"/>
            <a:endCxn id="24" idx="1"/>
          </p:cNvCxnSpPr>
          <p:nvPr/>
        </p:nvCxnSpPr>
        <p:spPr>
          <a:xfrm>
            <a:off x="987029" y="2341538"/>
            <a:ext cx="538358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48881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002437-E1E7-43BF-A766-81598B973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559678"/>
            <a:ext cx="5214257" cy="723022"/>
          </a:xfrm>
        </p:spPr>
        <p:txBody>
          <a:bodyPr>
            <a:normAutofit/>
          </a:bodyPr>
          <a:lstStyle/>
          <a:p>
            <a:pPr algn="l"/>
            <a:r>
              <a:rPr lang="ko-KR" altLang="en-US" sz="4000" b="1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시스템 모듈 상세 설계</a:t>
            </a:r>
          </a:p>
        </p:txBody>
      </p:sp>
      <p:sp>
        <p:nvSpPr>
          <p:cNvPr id="8" name="TextBox 2">
            <a:extLst>
              <a:ext uri="{FF2B5EF4-FFF2-40B4-BE49-F238E27FC236}">
                <a16:creationId xmlns:a16="http://schemas.microsoft.com/office/drawing/2014/main" id="{1DD1201A-4282-412C-AB5E-350BF5580D5B}"/>
              </a:ext>
            </a:extLst>
          </p:cNvPr>
          <p:cNvSpPr txBox="1"/>
          <p:nvPr/>
        </p:nvSpPr>
        <p:spPr>
          <a:xfrm>
            <a:off x="287092" y="6289314"/>
            <a:ext cx="7604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29</a:t>
            </a:r>
            <a:endParaRPr lang="ko-KR" altLang="en-US" sz="2800" b="1" dirty="0">
              <a:solidFill>
                <a:schemeClr val="accent1"/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5238F525-0592-FF4E-91C0-3E813C9B50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746866"/>
            <a:ext cx="6248398" cy="535834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Type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810392A-704D-6F43-A6D1-9CC59E0AA911}"/>
              </a:ext>
            </a:extLst>
          </p:cNvPr>
          <p:cNvSpPr/>
          <p:nvPr/>
        </p:nvSpPr>
        <p:spPr>
          <a:xfrm>
            <a:off x="1558065" y="1813610"/>
            <a:ext cx="10940527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altLang="ko-KR" b="1" dirty="0">
                <a:solidFill>
                  <a:schemeClr val="accent2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DistinguishPrevent()</a:t>
            </a:r>
            <a:br>
              <a:rPr lang="en-US" altLang="ko-KR" b="1" dirty="0">
                <a:solidFill>
                  <a:schemeClr val="accent2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</a:br>
            <a:r>
              <a:rPr lang="ko-KR" altLang="en-US" b="1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스트림에서 읽은 문자나 바이트를 </a:t>
            </a:r>
            <a:r>
              <a:rPr lang="en-US" altLang="ko-KR" b="1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–1</a:t>
            </a:r>
            <a:r>
              <a:rPr lang="ko-KR" altLang="en-US" b="1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과 구분</a:t>
            </a:r>
            <a:endParaRPr lang="ko-KR" altLang="en-US" b="1" dirty="0">
              <a:solidFill>
                <a:schemeClr val="accent2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기능 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: 1. DFA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를 통해 원본과 사본을 저장하는 버퍼가 따로 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def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되는지 확인한다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.</a:t>
            </a:r>
          </a:p>
          <a:p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        2. -1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을 발견하기 위한 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while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문에서 원본을 저장한 버퍼를 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use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하는지 확인한다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.</a:t>
            </a:r>
          </a:p>
          <a:p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        3. 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그렇지 않으면 경고해준다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.</a:t>
            </a: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511FE405-7640-4D43-BF67-94CE912238CD}"/>
              </a:ext>
            </a:extLst>
          </p:cNvPr>
          <p:cNvSpPr/>
          <p:nvPr/>
        </p:nvSpPr>
        <p:spPr>
          <a:xfrm>
            <a:off x="730393" y="1641888"/>
            <a:ext cx="681035" cy="681035"/>
          </a:xfrm>
          <a:prstGeom prst="ellipse">
            <a:avLst/>
          </a:prstGeom>
          <a:solidFill>
            <a:schemeClr val="accent2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1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10.</a:t>
            </a:r>
            <a:endParaRPr kumimoji="1" lang="ko-KR" altLang="en-US" sz="2100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48D7F7B-14C0-4DF1-9ACF-3653E62F3A83}"/>
              </a:ext>
            </a:extLst>
          </p:cNvPr>
          <p:cNvSpPr/>
          <p:nvPr/>
        </p:nvSpPr>
        <p:spPr>
          <a:xfrm>
            <a:off x="1411428" y="3707062"/>
            <a:ext cx="99875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accent2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SerialPrevent()</a:t>
            </a:r>
          </a:p>
          <a:p>
            <a:pPr fontAlgn="base"/>
            <a:r>
              <a:rPr lang="ko-KR" altLang="en-US" b="1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내부클래스 인스턴스를 직렬화 하지않게 해주는 구문단위 함수</a:t>
            </a:r>
            <a:endParaRPr lang="en-US" altLang="ko-KR" b="1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fontAlgn="base"/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기능 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: 1. Lexical Analysis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를 이용하여 직렬화를 구현하는 클래스를 찾아낸다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.</a:t>
            </a:r>
          </a:p>
          <a:p>
            <a:pPr fontAlgn="base"/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       2. 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클래스의 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Type 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정보를 확인하여 내부 클래스가 직렬화를 구현하는지                  </a:t>
            </a:r>
            <a:endParaRPr lang="en-US" altLang="ko-KR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fontAlgn="base"/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          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체킹하고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, 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구현하는 경우 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static 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으로 선언되지 않았으면 경고를 발생한다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.</a:t>
            </a:r>
            <a:endParaRPr lang="ko-KR" altLang="en-US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endParaRPr lang="en-US" altLang="ko-KR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A5E2BB26-A267-43E1-ADAE-ECAF69435A9F}"/>
              </a:ext>
            </a:extLst>
          </p:cNvPr>
          <p:cNvSpPr/>
          <p:nvPr/>
        </p:nvSpPr>
        <p:spPr>
          <a:xfrm>
            <a:off x="730392" y="3571001"/>
            <a:ext cx="681035" cy="681035"/>
          </a:xfrm>
          <a:prstGeom prst="ellipse">
            <a:avLst/>
          </a:prstGeom>
          <a:solidFill>
            <a:schemeClr val="accent2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1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11.</a:t>
            </a:r>
            <a:endParaRPr kumimoji="1" lang="ko-KR" altLang="en-US" sz="2100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663706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002437-E1E7-43BF-A766-81598B973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559678"/>
            <a:ext cx="5214257" cy="723022"/>
          </a:xfrm>
        </p:spPr>
        <p:txBody>
          <a:bodyPr>
            <a:normAutofit/>
          </a:bodyPr>
          <a:lstStyle/>
          <a:p>
            <a:pPr algn="l"/>
            <a:r>
              <a:rPr lang="ko-KR" altLang="en-US" sz="4000" b="1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시스템 모듈 상세 설계</a:t>
            </a:r>
          </a:p>
        </p:txBody>
      </p:sp>
      <p:sp>
        <p:nvSpPr>
          <p:cNvPr id="8" name="TextBox 2">
            <a:extLst>
              <a:ext uri="{FF2B5EF4-FFF2-40B4-BE49-F238E27FC236}">
                <a16:creationId xmlns:a16="http://schemas.microsoft.com/office/drawing/2014/main" id="{1DD1201A-4282-412C-AB5E-350BF5580D5B}"/>
              </a:ext>
            </a:extLst>
          </p:cNvPr>
          <p:cNvSpPr txBox="1"/>
          <p:nvPr/>
        </p:nvSpPr>
        <p:spPr>
          <a:xfrm>
            <a:off x="287092" y="6289314"/>
            <a:ext cx="6810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30</a:t>
            </a:r>
            <a:endParaRPr lang="ko-KR" altLang="en-US" sz="2800" b="1" dirty="0">
              <a:solidFill>
                <a:schemeClr val="accent1"/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5238F525-0592-FF4E-91C0-3E813C9B50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746866"/>
            <a:ext cx="6248398" cy="535834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Type</a:t>
            </a: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B3E1D7AF-A28F-6A4B-B095-98147C90C6A4}"/>
              </a:ext>
            </a:extLst>
          </p:cNvPr>
          <p:cNvSpPr/>
          <p:nvPr/>
        </p:nvSpPr>
        <p:spPr>
          <a:xfrm>
            <a:off x="761999" y="1844985"/>
            <a:ext cx="681035" cy="681035"/>
          </a:xfrm>
          <a:prstGeom prst="ellipse">
            <a:avLst/>
          </a:prstGeom>
          <a:solidFill>
            <a:schemeClr val="accent2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1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12.</a:t>
            </a:r>
            <a:endParaRPr kumimoji="1" lang="ko-KR" altLang="en-US" sz="2100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7454BD5-E52D-544A-BC48-64115B5417C4}"/>
              </a:ext>
            </a:extLst>
          </p:cNvPr>
          <p:cNvSpPr/>
          <p:nvPr/>
        </p:nvSpPr>
        <p:spPr>
          <a:xfrm>
            <a:off x="1443033" y="2041441"/>
            <a:ext cx="941045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accent2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FieldPrevent()</a:t>
            </a:r>
          </a:p>
          <a:p>
            <a:r>
              <a:rPr lang="ko-KR" altLang="en-US" b="1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필드의 접근 가능성 제한</a:t>
            </a:r>
            <a:endParaRPr lang="en-US" altLang="ko-KR" b="1" dirty="0">
              <a:solidFill>
                <a:schemeClr val="accent2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fontAlgn="base"/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기능 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: 1. Type 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정보를 이용하여 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private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이나 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package-private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가 아닌 경우 </a:t>
            </a:r>
            <a:endParaRPr lang="en-US" altLang="ko-KR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fontAlgn="base"/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           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경고를 발생한다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.</a:t>
            </a:r>
            <a:endParaRPr lang="ko-KR" altLang="en-US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104926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002437-E1E7-43BF-A766-81598B973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559678"/>
            <a:ext cx="5214257" cy="723022"/>
          </a:xfrm>
        </p:spPr>
        <p:txBody>
          <a:bodyPr>
            <a:normAutofit/>
          </a:bodyPr>
          <a:lstStyle/>
          <a:p>
            <a:pPr algn="l"/>
            <a:r>
              <a:rPr lang="ko-KR" altLang="en-US" sz="4000" b="1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시스템 모듈 상세 설계</a:t>
            </a:r>
          </a:p>
        </p:txBody>
      </p:sp>
      <p:sp>
        <p:nvSpPr>
          <p:cNvPr id="8" name="TextBox 2">
            <a:extLst>
              <a:ext uri="{FF2B5EF4-FFF2-40B4-BE49-F238E27FC236}">
                <a16:creationId xmlns:a16="http://schemas.microsoft.com/office/drawing/2014/main" id="{1DD1201A-4282-412C-AB5E-350BF5580D5B}"/>
              </a:ext>
            </a:extLst>
          </p:cNvPr>
          <p:cNvSpPr txBox="1"/>
          <p:nvPr/>
        </p:nvSpPr>
        <p:spPr>
          <a:xfrm>
            <a:off x="287092" y="6289314"/>
            <a:ext cx="6810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31</a:t>
            </a:r>
            <a:endParaRPr lang="ko-KR" altLang="en-US" sz="2800" b="1" dirty="0">
              <a:solidFill>
                <a:schemeClr val="accent1"/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5238F525-0592-FF4E-91C0-3E813C9B50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746866"/>
            <a:ext cx="6248398" cy="535834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Syntax Analysis</a:t>
            </a: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B3E1D7AF-A28F-6A4B-B095-98147C90C6A4}"/>
              </a:ext>
            </a:extLst>
          </p:cNvPr>
          <p:cNvSpPr/>
          <p:nvPr/>
        </p:nvSpPr>
        <p:spPr>
          <a:xfrm>
            <a:off x="761999" y="1844985"/>
            <a:ext cx="681035" cy="681035"/>
          </a:xfrm>
          <a:prstGeom prst="ellipse">
            <a:avLst/>
          </a:prstGeom>
          <a:solidFill>
            <a:schemeClr val="accent2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1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13.</a:t>
            </a:r>
            <a:endParaRPr kumimoji="1" lang="ko-KR" altLang="en-US" sz="2100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7454BD5-E52D-544A-BC48-64115B5417C4}"/>
              </a:ext>
            </a:extLst>
          </p:cNvPr>
          <p:cNvSpPr/>
          <p:nvPr/>
        </p:nvSpPr>
        <p:spPr>
          <a:xfrm>
            <a:off x="1443033" y="2041441"/>
            <a:ext cx="9410453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accent2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debugginPrevent()</a:t>
            </a:r>
          </a:p>
          <a:p>
            <a:r>
              <a:rPr lang="ko-KR" altLang="en-US" b="1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생성코드에는 디버깅 시작점이 없어야 함</a:t>
            </a:r>
            <a:endParaRPr lang="en-US" altLang="ko-KR" b="1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fontAlgn="base"/>
            <a:endParaRPr lang="en-US" altLang="ko-KR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fontAlgn="base"/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가장 일반적인 예시인 웹프로그램의 경우에는 디버깅 할 클래스에 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main() 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메소드를 두고 디버깅을 하므로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,</a:t>
            </a:r>
            <a:endParaRPr lang="ko-KR" altLang="en-US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fontAlgn="base"/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디버깅에는 유용할 진 몰라도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, 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이 기능을 프로덕션코드에 그대로 남겨두면 공격자가 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main()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을 직접 호출하여 테스트 메소드에 액세스할 수 있으므로 위험하다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.</a:t>
            </a:r>
            <a:endParaRPr lang="ko-KR" altLang="en-US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endParaRPr lang="en-US" altLang="ko-KR" b="1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fontAlgn="base"/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기능 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: Syntax Analysis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를 통해 클래스 내에 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main() 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메소드가 존재하는 경우 조건부</a:t>
            </a:r>
            <a:endParaRPr lang="en-US" altLang="ko-KR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fontAlgn="base"/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       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경고를 발생한다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.</a:t>
            </a:r>
            <a:endParaRPr lang="ko-KR" altLang="en-US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fontAlgn="base"/>
            <a:endParaRPr lang="ko-KR" altLang="en-US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65887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002437-E1E7-43BF-A766-81598B973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559678"/>
            <a:ext cx="4432300" cy="723022"/>
          </a:xfrm>
        </p:spPr>
        <p:txBody>
          <a:bodyPr>
            <a:normAutofit/>
          </a:bodyPr>
          <a:lstStyle/>
          <a:p>
            <a:pPr algn="l"/>
            <a:r>
              <a:rPr lang="ko-KR" altLang="en-US" sz="4000" b="1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개발 환경</a:t>
            </a:r>
          </a:p>
        </p:txBody>
      </p:sp>
      <p:sp>
        <p:nvSpPr>
          <p:cNvPr id="4" name="텍스트 상자 3"/>
          <p:cNvSpPr txBox="1"/>
          <p:nvPr/>
        </p:nvSpPr>
        <p:spPr>
          <a:xfrm>
            <a:off x="5847948" y="1619576"/>
            <a:ext cx="5617243" cy="3893374"/>
          </a:xfrm>
          <a:prstGeom prst="rect">
            <a:avLst/>
          </a:prstGeom>
          <a:noFill/>
          <a:ln w="76200">
            <a:noFill/>
            <a:prstDash val="solid"/>
          </a:ln>
        </p:spPr>
        <p:txBody>
          <a:bodyPr wrap="none" rtlCol="0">
            <a:spAutoFit/>
          </a:bodyPr>
          <a:lstStyle/>
          <a:p>
            <a:r>
              <a:rPr kumimoji="1" lang="en-US" altLang="ko-KR" sz="19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 </a:t>
            </a:r>
          </a:p>
          <a:p>
            <a:r>
              <a:rPr kumimoji="1" lang="en-US" altLang="ko-KR" sz="19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 Github </a:t>
            </a:r>
            <a:r>
              <a:rPr kumimoji="1" lang="ko-KR" altLang="en-US" sz="19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저장소</a:t>
            </a:r>
            <a:br>
              <a:rPr kumimoji="1" lang="en-US" altLang="ko-KR" sz="19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</a:br>
            <a:r>
              <a:rPr kumimoji="1" lang="en-US" altLang="ko-KR" sz="19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(https://github.com/sungchori/rulechecker)</a:t>
            </a:r>
          </a:p>
          <a:p>
            <a:endParaRPr kumimoji="1" lang="en-US" altLang="ko-KR" sz="1900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  <a:p>
            <a:r>
              <a:rPr lang="en-US" altLang="ko-KR" sz="19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 </a:t>
            </a:r>
            <a:r>
              <a:rPr lang="ko-KR" altLang="en-US" sz="19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팀장 </a:t>
            </a:r>
            <a:r>
              <a:rPr lang="en-US" altLang="ko-KR" sz="19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- </a:t>
            </a:r>
            <a:r>
              <a:rPr lang="ko-KR" altLang="en-US" sz="19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김창진</a:t>
            </a:r>
            <a:endParaRPr lang="en-US" altLang="ko-KR" sz="1900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  <a:p>
            <a:r>
              <a:rPr lang="en-US" altLang="ko-KR" sz="19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 (ID dhgoak45@naver.com)</a:t>
            </a:r>
          </a:p>
          <a:p>
            <a:endParaRPr lang="en-US" altLang="ko-KR" sz="1900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  <a:p>
            <a:r>
              <a:rPr lang="en-US" altLang="ko-KR" sz="19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 </a:t>
            </a:r>
            <a:r>
              <a:rPr lang="ko-KR" altLang="en-US" sz="19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윤성철</a:t>
            </a:r>
            <a:endParaRPr lang="en-US" altLang="ko-KR" sz="1900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  <a:p>
            <a:r>
              <a:rPr lang="en-US" altLang="ko-KR" sz="19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 (ID sungchul09@naver.com)</a:t>
            </a:r>
          </a:p>
          <a:p>
            <a:endParaRPr lang="en-US" altLang="ko-KR" sz="1900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  <a:p>
            <a:r>
              <a:rPr lang="en-US" altLang="ko-KR" sz="19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 </a:t>
            </a:r>
            <a:r>
              <a:rPr lang="ko-KR" altLang="en-US" sz="19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김병철</a:t>
            </a:r>
            <a:endParaRPr lang="en-US" altLang="ko-KR" sz="1900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  <a:p>
            <a:r>
              <a:rPr lang="en-US" altLang="ko-KR" sz="19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 (ID altorious153@gmail.com)</a:t>
            </a:r>
          </a:p>
          <a:p>
            <a:endParaRPr kumimoji="1" lang="ko-KR" altLang="en-US" sz="1900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422114" y="1762427"/>
            <a:ext cx="3772186" cy="3647152"/>
          </a:xfrm>
          <a:prstGeom prst="rect">
            <a:avLst/>
          </a:prstGeom>
          <a:noFill/>
          <a:ln w="38100">
            <a:noFill/>
          </a:ln>
        </p:spPr>
        <p:txBody>
          <a:bodyPr wrap="square">
            <a:spAutoFit/>
          </a:bodyPr>
          <a:lstStyle/>
          <a:p>
            <a:pPr fontAlgn="base"/>
            <a:endParaRPr lang="en-US" altLang="ko-KR" sz="2100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  <a:p>
            <a:pPr fontAlgn="base"/>
            <a:r>
              <a:rPr lang="en-US" altLang="ko-KR" sz="21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 OS : Window 10 64bit</a:t>
            </a:r>
          </a:p>
          <a:p>
            <a:pPr fontAlgn="base"/>
            <a:endParaRPr lang="en-US" altLang="ko-KR" sz="2100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  <a:p>
            <a:pPr fontAlgn="base"/>
            <a:r>
              <a:rPr lang="en-US" altLang="ko-KR" sz="21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 </a:t>
            </a:r>
            <a:r>
              <a:rPr lang="ko-KR" altLang="en-US" sz="21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개발언어 </a:t>
            </a:r>
            <a:r>
              <a:rPr lang="en-US" altLang="ko-KR" sz="21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: Java</a:t>
            </a:r>
          </a:p>
          <a:p>
            <a:pPr fontAlgn="base"/>
            <a:endParaRPr lang="en-US" altLang="ko-KR" sz="2100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  <a:p>
            <a:pPr fontAlgn="base"/>
            <a:r>
              <a:rPr lang="en-US" altLang="ko-KR" sz="21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 Eclipse oxygen</a:t>
            </a:r>
            <a:endParaRPr lang="ko-KR" altLang="en-US" sz="2100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  <a:p>
            <a:pPr fontAlgn="base"/>
            <a:endParaRPr lang="en-US" altLang="ko-KR" sz="2100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  <a:p>
            <a:pPr fontAlgn="base"/>
            <a:r>
              <a:rPr lang="en-US" altLang="ko-KR" sz="21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 JavaCC 6.0</a:t>
            </a:r>
          </a:p>
          <a:p>
            <a:pPr fontAlgn="base"/>
            <a:endParaRPr lang="en-US" altLang="ko-KR" sz="2100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  <a:p>
            <a:pPr fontAlgn="base"/>
            <a:r>
              <a:rPr lang="en-US" altLang="ko-KR" sz="21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JDK 1.8</a:t>
            </a:r>
          </a:p>
          <a:p>
            <a:pPr fontAlgn="base"/>
            <a:endParaRPr lang="ko-KR" altLang="en-US" sz="2100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6" name="타원 5"/>
          <p:cNvSpPr/>
          <p:nvPr/>
        </p:nvSpPr>
        <p:spPr>
          <a:xfrm>
            <a:off x="1095290" y="2146553"/>
            <a:ext cx="326824" cy="326824"/>
          </a:xfrm>
          <a:prstGeom prst="ellipse">
            <a:avLst/>
          </a:prstGeom>
          <a:solidFill>
            <a:schemeClr val="accent2">
              <a:alpha val="63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7" name="타원 6"/>
          <p:cNvSpPr/>
          <p:nvPr/>
        </p:nvSpPr>
        <p:spPr>
          <a:xfrm>
            <a:off x="1095290" y="2774702"/>
            <a:ext cx="326824" cy="326824"/>
          </a:xfrm>
          <a:prstGeom prst="ellipse">
            <a:avLst/>
          </a:prstGeom>
          <a:solidFill>
            <a:schemeClr val="accent2">
              <a:alpha val="63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8" name="타원 7"/>
          <p:cNvSpPr/>
          <p:nvPr/>
        </p:nvSpPr>
        <p:spPr>
          <a:xfrm>
            <a:off x="1095290" y="3402851"/>
            <a:ext cx="326824" cy="326824"/>
          </a:xfrm>
          <a:prstGeom prst="ellipse">
            <a:avLst/>
          </a:prstGeom>
          <a:solidFill>
            <a:schemeClr val="accent2">
              <a:alpha val="63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1095290" y="4031000"/>
            <a:ext cx="326824" cy="326824"/>
          </a:xfrm>
          <a:prstGeom prst="ellipse">
            <a:avLst/>
          </a:prstGeom>
          <a:solidFill>
            <a:schemeClr val="accent2">
              <a:alpha val="63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5521124" y="2000114"/>
            <a:ext cx="326824" cy="326824"/>
          </a:xfrm>
          <a:prstGeom prst="ellipse">
            <a:avLst/>
          </a:prstGeom>
          <a:solidFill>
            <a:schemeClr val="accent1">
              <a:alpha val="63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dirty="0">
              <a:solidFill>
                <a:schemeClr val="accent1"/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5521124" y="2829094"/>
            <a:ext cx="326824" cy="326824"/>
          </a:xfrm>
          <a:prstGeom prst="ellipse">
            <a:avLst/>
          </a:prstGeom>
          <a:solidFill>
            <a:schemeClr val="accent1">
              <a:alpha val="63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dirty="0">
              <a:solidFill>
                <a:schemeClr val="accent1"/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5543121" y="3691578"/>
            <a:ext cx="326824" cy="326824"/>
          </a:xfrm>
          <a:prstGeom prst="ellipse">
            <a:avLst/>
          </a:prstGeom>
          <a:solidFill>
            <a:schemeClr val="accent1">
              <a:alpha val="63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dirty="0">
              <a:solidFill>
                <a:schemeClr val="accent1"/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5541707" y="4520558"/>
            <a:ext cx="326824" cy="326824"/>
          </a:xfrm>
          <a:prstGeom prst="ellipse">
            <a:avLst/>
          </a:prstGeom>
          <a:solidFill>
            <a:schemeClr val="accent1">
              <a:alpha val="63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dirty="0">
              <a:solidFill>
                <a:schemeClr val="accent1"/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EF81EDC8-D311-48F7-9A5E-DFA46A474B4C}"/>
              </a:ext>
            </a:extLst>
          </p:cNvPr>
          <p:cNvSpPr/>
          <p:nvPr/>
        </p:nvSpPr>
        <p:spPr>
          <a:xfrm>
            <a:off x="1095290" y="4659149"/>
            <a:ext cx="326824" cy="326824"/>
          </a:xfrm>
          <a:prstGeom prst="ellipse">
            <a:avLst/>
          </a:prstGeom>
          <a:solidFill>
            <a:schemeClr val="accent2">
              <a:alpha val="63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18" name="TextBox 2">
            <a:extLst>
              <a:ext uri="{FF2B5EF4-FFF2-40B4-BE49-F238E27FC236}">
                <a16:creationId xmlns:a16="http://schemas.microsoft.com/office/drawing/2014/main" id="{1DD1201A-4282-412C-AB5E-350BF5580D5B}"/>
              </a:ext>
            </a:extLst>
          </p:cNvPr>
          <p:cNvSpPr txBox="1"/>
          <p:nvPr/>
        </p:nvSpPr>
        <p:spPr>
          <a:xfrm>
            <a:off x="287092" y="6289314"/>
            <a:ext cx="8081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32</a:t>
            </a:r>
            <a:endParaRPr lang="ko-KR" altLang="en-US" sz="2800" b="1" dirty="0">
              <a:solidFill>
                <a:schemeClr val="accent1"/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874822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002437-E1E7-43BF-A766-81598B973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559678"/>
            <a:ext cx="4715522" cy="723022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sz="4000" b="1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개발 방법 </a:t>
            </a:r>
            <a:r>
              <a:rPr lang="ko-KR" altLang="en-US" sz="2700" dirty="0">
                <a:solidFill>
                  <a:schemeClr val="accent1">
                    <a:lumMod val="60000"/>
                    <a:lumOff val="4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개요</a:t>
            </a:r>
            <a:br>
              <a:rPr lang="en-US" altLang="ko-KR" sz="4000" dirty="0">
                <a:solidFill>
                  <a:schemeClr val="accent1">
                    <a:lumMod val="60000"/>
                    <a:lumOff val="4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</a:br>
            <a:endParaRPr lang="ko-KR" altLang="en-US" sz="4000" b="1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633520" y="1567989"/>
            <a:ext cx="44807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JavaCC 6.0</a:t>
            </a:r>
            <a:r>
              <a:rPr kumimoji="1" lang="ko-KR" altLang="en-US" sz="20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을 이용하여 룰체커 개발</a:t>
            </a:r>
            <a:endParaRPr kumimoji="1" lang="en-US" altLang="ko-KR" sz="2000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5" name="타원 4"/>
          <p:cNvSpPr/>
          <p:nvPr/>
        </p:nvSpPr>
        <p:spPr>
          <a:xfrm>
            <a:off x="1245387" y="1567989"/>
            <a:ext cx="388133" cy="388133"/>
          </a:xfrm>
          <a:prstGeom prst="ellipse">
            <a:avLst/>
          </a:prstGeom>
          <a:solidFill>
            <a:schemeClr val="accent2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607463" y="2185949"/>
            <a:ext cx="2571753" cy="762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439453" y="3165799"/>
            <a:ext cx="3281921" cy="71549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5655076" y="2611711"/>
            <a:ext cx="624396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kumimoji="1"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자바전용 </a:t>
            </a:r>
            <a:r>
              <a:rPr kumimoji="1"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Compiler-Compiler</a:t>
            </a:r>
          </a:p>
          <a:p>
            <a:endParaRPr kumimoji="1" lang="en-US" altLang="ko-KR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  <a:p>
            <a:pPr marL="342900" indent="-342900">
              <a:buFont typeface="Arial" charset="0"/>
              <a:buChar char="•"/>
            </a:pPr>
            <a:r>
              <a:rPr kumimoji="1"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원하는 문법을 검사해주는 코드를 작성하는 프로그램</a:t>
            </a:r>
            <a:endParaRPr kumimoji="1" lang="en-US" altLang="ko-KR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  <a:p>
            <a:pPr marL="342900" indent="-342900">
              <a:buFont typeface="Arial" charset="0"/>
              <a:buChar char="•"/>
            </a:pPr>
            <a:endParaRPr kumimoji="1" lang="en-US" altLang="ko-KR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  <a:p>
            <a:pPr marL="342900" indent="-342900">
              <a:buFont typeface="Arial" charset="0"/>
              <a:buChar char="•"/>
            </a:pPr>
            <a:r>
              <a:rPr kumimoji="1"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C </a:t>
            </a:r>
            <a:r>
              <a:rPr kumimoji="1"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기반 도구인 </a:t>
            </a:r>
            <a:r>
              <a:rPr kumimoji="1"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Lex/Yacc</a:t>
            </a:r>
            <a:r>
              <a:rPr kumimoji="1"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와 달리 </a:t>
            </a:r>
            <a:endParaRPr kumimoji="1" lang="en-US" altLang="ko-KR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  <a:p>
            <a:r>
              <a:rPr kumimoji="1"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    </a:t>
            </a:r>
            <a:r>
              <a:rPr kumimoji="1"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자바언어 기반으로 비교적 쉽게 작성할 수 있다는 장점</a:t>
            </a:r>
            <a:endParaRPr kumimoji="1" lang="en-US" altLang="ko-KR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  <a:p>
            <a:pPr marL="342900" indent="-342900">
              <a:buFont typeface="Arial" charset="0"/>
              <a:buChar char="•"/>
            </a:pPr>
            <a:endParaRPr kumimoji="1" lang="en-US" altLang="ko-KR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  <a:p>
            <a:pPr marL="342900" indent="-342900">
              <a:buFont typeface="Arial" charset="0"/>
              <a:buChar char="•"/>
            </a:pPr>
            <a:r>
              <a:rPr kumimoji="1"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오라클에서 개발</a:t>
            </a:r>
            <a:r>
              <a:rPr kumimoji="1"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(BSD</a:t>
            </a:r>
            <a:r>
              <a:rPr kumimoji="1"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라이센스</a:t>
            </a:r>
            <a:r>
              <a:rPr kumimoji="1"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-</a:t>
            </a:r>
            <a:r>
              <a:rPr kumimoji="1"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자유 소프트웨어저작권</a:t>
            </a:r>
            <a:r>
              <a:rPr kumimoji="1"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)</a:t>
            </a:r>
            <a:endParaRPr kumimoji="1" lang="en-US" altLang="ko-KR" dirty="0">
              <a:solidFill>
                <a:srgbClr val="FF0000"/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EA43D50-A9A8-4E2C-8D51-3E271E056028}"/>
              </a:ext>
            </a:extLst>
          </p:cNvPr>
          <p:cNvSpPr/>
          <p:nvPr/>
        </p:nvSpPr>
        <p:spPr>
          <a:xfrm>
            <a:off x="7866263" y="1762055"/>
            <a:ext cx="171827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JavaCC</a:t>
            </a:r>
            <a:r>
              <a:rPr kumimoji="1"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란</a:t>
            </a:r>
            <a:r>
              <a:rPr kumimoji="1"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?</a:t>
            </a:r>
          </a:p>
        </p:txBody>
      </p:sp>
      <p:sp>
        <p:nvSpPr>
          <p:cNvPr id="13" name="TextBox 2">
            <a:extLst>
              <a:ext uri="{FF2B5EF4-FFF2-40B4-BE49-F238E27FC236}">
                <a16:creationId xmlns:a16="http://schemas.microsoft.com/office/drawing/2014/main" id="{1DD1201A-4282-412C-AB5E-350BF5580D5B}"/>
              </a:ext>
            </a:extLst>
          </p:cNvPr>
          <p:cNvSpPr txBox="1"/>
          <p:nvPr/>
        </p:nvSpPr>
        <p:spPr>
          <a:xfrm>
            <a:off x="287092" y="6289314"/>
            <a:ext cx="6830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33</a:t>
            </a:r>
            <a:endParaRPr lang="ko-KR" altLang="en-US" sz="2800" b="1" dirty="0">
              <a:solidFill>
                <a:schemeClr val="accent1"/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6786630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002437-E1E7-43BF-A766-81598B973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559678"/>
            <a:ext cx="4715522" cy="723022"/>
          </a:xfrm>
        </p:spPr>
        <p:txBody>
          <a:bodyPr>
            <a:normAutofit/>
          </a:bodyPr>
          <a:lstStyle/>
          <a:p>
            <a:pPr algn="l"/>
            <a:r>
              <a:rPr lang="ko-KR" altLang="en-US" sz="4000" b="1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개발 방법 </a:t>
            </a:r>
            <a:r>
              <a:rPr lang="ko-KR" altLang="en-US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개요</a:t>
            </a:r>
            <a:endParaRPr lang="ko-KR" altLang="en-US" sz="2400" b="1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064393" y="2092522"/>
            <a:ext cx="5025735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JavaCC</a:t>
            </a:r>
            <a:r>
              <a:rPr kumimoji="1"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는 독립 코딩프로그램이지만 </a:t>
            </a:r>
            <a:endParaRPr kumimoji="1" lang="en-US" altLang="ko-KR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  <a:p>
            <a:r>
              <a:rPr kumimoji="1"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    </a:t>
            </a:r>
            <a:r>
              <a:rPr kumimoji="1"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이클립스 플러그인으로도 나와있다</a:t>
            </a:r>
            <a:endParaRPr kumimoji="1" lang="en-US" altLang="ko-KR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  <a:p>
            <a:endParaRPr kumimoji="1" lang="en-US" altLang="ko-KR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  <a:p>
            <a:r>
              <a:rPr kumimoji="1"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-&gt;</a:t>
            </a:r>
            <a:r>
              <a:rPr kumimoji="1" lang="en-US" altLang="ko-KR" dirty="0">
                <a:solidFill>
                  <a:srgbClr val="FF0000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”</a:t>
            </a:r>
            <a:r>
              <a:rPr kumimoji="1" lang="ko-KR" altLang="en-US" dirty="0">
                <a:solidFill>
                  <a:srgbClr val="FF0000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이클립스에서 개발하고 이클립스에 적용한다</a:t>
            </a:r>
            <a:r>
              <a:rPr kumimoji="1" lang="en-US" altLang="ko-KR" dirty="0">
                <a:solidFill>
                  <a:srgbClr val="FF0000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”</a:t>
            </a:r>
          </a:p>
          <a:p>
            <a:endParaRPr kumimoji="1" lang="en-US" altLang="ko-KR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  <a:p>
            <a:endParaRPr kumimoji="1" lang="en-US" altLang="ko-KR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JavaCC</a:t>
            </a:r>
            <a:r>
              <a:rPr kumimoji="1"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 플러그인을 실행시키면 문법을 만들 </a:t>
            </a:r>
            <a:endParaRPr kumimoji="1" lang="en-US" altLang="ko-KR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  <a:p>
            <a:r>
              <a:rPr kumimoji="1"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    .jj</a:t>
            </a:r>
            <a:r>
              <a:rPr kumimoji="1"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형식의 템플릿이 생성된다</a:t>
            </a:r>
            <a:endParaRPr kumimoji="1" lang="en-US" altLang="ko-KR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  <a:p>
            <a:endParaRPr kumimoji="1" lang="en-US" altLang="ko-KR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라이브러리</a:t>
            </a:r>
            <a:r>
              <a:rPr kumimoji="1"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, JavaCC </a:t>
            </a:r>
            <a:r>
              <a:rPr kumimoji="1"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컴파일러가 존재한다</a:t>
            </a:r>
            <a:endParaRPr kumimoji="1" lang="en-US" altLang="ko-KR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DF90A72-A87F-42DA-8626-0816829A24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045" y="1174778"/>
            <a:ext cx="6914348" cy="514937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A3A980F-7C80-48FC-A3D9-92C7557232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989" y="178507"/>
            <a:ext cx="4667250" cy="1704975"/>
          </a:xfrm>
          <a:prstGeom prst="rect">
            <a:avLst/>
          </a:prstGeom>
        </p:spPr>
      </p:pic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F9759112-99F4-4FE9-B6DE-258D5E57457B}"/>
              </a:ext>
            </a:extLst>
          </p:cNvPr>
          <p:cNvCxnSpPr>
            <a:cxnSpLocks/>
          </p:cNvCxnSpPr>
          <p:nvPr/>
        </p:nvCxnSpPr>
        <p:spPr>
          <a:xfrm flipV="1">
            <a:off x="3119761" y="426128"/>
            <a:ext cx="1961228" cy="1053229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2">
            <a:extLst>
              <a:ext uri="{FF2B5EF4-FFF2-40B4-BE49-F238E27FC236}">
                <a16:creationId xmlns:a16="http://schemas.microsoft.com/office/drawing/2014/main" id="{1DD1201A-4282-412C-AB5E-350BF5580D5B}"/>
              </a:ext>
            </a:extLst>
          </p:cNvPr>
          <p:cNvSpPr txBox="1"/>
          <p:nvPr/>
        </p:nvSpPr>
        <p:spPr>
          <a:xfrm>
            <a:off x="287092" y="6289314"/>
            <a:ext cx="8726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34</a:t>
            </a:r>
            <a:endParaRPr lang="ko-KR" altLang="en-US" sz="2800" b="1" dirty="0">
              <a:solidFill>
                <a:schemeClr val="accent1"/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865091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633520" y="1446334"/>
            <a:ext cx="572304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JavaCC</a:t>
            </a:r>
            <a:r>
              <a:rPr kumimoji="1" lang="ko-KR" altLang="en-US" sz="20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에서 코드를 작성할 </a:t>
            </a:r>
            <a:r>
              <a:rPr kumimoji="1" lang="en-US" altLang="ko-KR" sz="20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.jj </a:t>
            </a:r>
            <a:r>
              <a:rPr kumimoji="1" lang="ko-KR" altLang="en-US" sz="20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템플릿에</a:t>
            </a:r>
            <a:endParaRPr kumimoji="1" lang="en-US" altLang="ko-KR" sz="2000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  <a:p>
            <a:r>
              <a:rPr kumimoji="1" lang="ko-KR" altLang="en-US" sz="20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시큐어코딩 문법을 체크할 문법 코드를 작성한다</a:t>
            </a:r>
            <a:endParaRPr kumimoji="1" lang="en-US" altLang="ko-KR" sz="2000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5" name="타원 4"/>
          <p:cNvSpPr/>
          <p:nvPr/>
        </p:nvSpPr>
        <p:spPr>
          <a:xfrm>
            <a:off x="762000" y="1282700"/>
            <a:ext cx="871520" cy="871520"/>
          </a:xfrm>
          <a:prstGeom prst="ellipse">
            <a:avLst/>
          </a:prstGeom>
          <a:solidFill>
            <a:schemeClr val="accent2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6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1.</a:t>
            </a:r>
            <a:endParaRPr kumimoji="1" lang="ko-KR" altLang="en-US" sz="3600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7E002437-E1E7-43BF-A766-81598B973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559678"/>
            <a:ext cx="4697767" cy="723022"/>
          </a:xfrm>
        </p:spPr>
        <p:txBody>
          <a:bodyPr>
            <a:normAutofit/>
          </a:bodyPr>
          <a:lstStyle/>
          <a:p>
            <a:pPr algn="l"/>
            <a:r>
              <a:rPr lang="ko-KR" altLang="en-US" sz="4000" b="1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개발 방법 </a:t>
            </a:r>
            <a:r>
              <a:rPr lang="ko-KR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순서</a:t>
            </a:r>
            <a:endParaRPr lang="ko-KR" altLang="en-US" sz="2400" b="1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202CB584-9E91-4833-A37C-96CA30A901F3}"/>
              </a:ext>
            </a:extLst>
          </p:cNvPr>
          <p:cNvSpPr/>
          <p:nvPr/>
        </p:nvSpPr>
        <p:spPr>
          <a:xfrm>
            <a:off x="2666999" y="2677468"/>
            <a:ext cx="5381625" cy="3155827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C73DE79-6260-4DCC-BD4A-6334D13616FC}"/>
              </a:ext>
            </a:extLst>
          </p:cNvPr>
          <p:cNvSpPr txBox="1"/>
          <p:nvPr/>
        </p:nvSpPr>
        <p:spPr>
          <a:xfrm>
            <a:off x="3581132" y="4840767"/>
            <a:ext cx="8958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.jj </a:t>
            </a:r>
            <a:r>
              <a:rPr kumimoji="1"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파일</a:t>
            </a:r>
          </a:p>
        </p:txBody>
      </p:sp>
      <p:pic>
        <p:nvPicPr>
          <p:cNvPr id="49" name="그림 48">
            <a:extLst>
              <a:ext uri="{FF2B5EF4-FFF2-40B4-BE49-F238E27FC236}">
                <a16:creationId xmlns:a16="http://schemas.microsoft.com/office/drawing/2014/main" id="{B176B061-639E-4CA5-A879-CDC02FEC82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1214" y="3243352"/>
            <a:ext cx="1487159" cy="1487159"/>
          </a:xfrm>
          <a:prstGeom prst="rect">
            <a:avLst/>
          </a:prstGeom>
        </p:spPr>
      </p:pic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37044093-A8FE-4FB5-AFFF-E9DE0FE3B848}"/>
              </a:ext>
            </a:extLst>
          </p:cNvPr>
          <p:cNvCxnSpPr/>
          <p:nvPr/>
        </p:nvCxnSpPr>
        <p:spPr>
          <a:xfrm flipV="1">
            <a:off x="4895363" y="3986931"/>
            <a:ext cx="1063841" cy="8369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그림 50">
            <a:extLst>
              <a:ext uri="{FF2B5EF4-FFF2-40B4-BE49-F238E27FC236}">
                <a16:creationId xmlns:a16="http://schemas.microsoft.com/office/drawing/2014/main" id="{ECA49471-812A-4344-90B6-0E0B6AE9E1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3394" y="3243352"/>
            <a:ext cx="1487159" cy="1487159"/>
          </a:xfrm>
          <a:prstGeom prst="rect">
            <a:avLst/>
          </a:prstGeom>
        </p:spPr>
      </p:pic>
      <p:sp>
        <p:nvSpPr>
          <p:cNvPr id="52" name="TextBox 6">
            <a:extLst>
              <a:ext uri="{FF2B5EF4-FFF2-40B4-BE49-F238E27FC236}">
                <a16:creationId xmlns:a16="http://schemas.microsoft.com/office/drawing/2014/main" id="{9BF258C0-6659-4D71-B599-1B8E5B1D2BF6}"/>
              </a:ext>
            </a:extLst>
          </p:cNvPr>
          <p:cNvSpPr txBox="1"/>
          <p:nvPr/>
        </p:nvSpPr>
        <p:spPr>
          <a:xfrm>
            <a:off x="5959204" y="4840767"/>
            <a:ext cx="1717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문법 코드 작성</a:t>
            </a:r>
          </a:p>
        </p:txBody>
      </p:sp>
      <p:cxnSp>
        <p:nvCxnSpPr>
          <p:cNvPr id="53" name="직선 연결선[R] 18">
            <a:extLst>
              <a:ext uri="{FF2B5EF4-FFF2-40B4-BE49-F238E27FC236}">
                <a16:creationId xmlns:a16="http://schemas.microsoft.com/office/drawing/2014/main" id="{D25C13BC-CE88-445A-912A-62D36B0AC9A9}"/>
              </a:ext>
            </a:extLst>
          </p:cNvPr>
          <p:cNvCxnSpPr/>
          <p:nvPr/>
        </p:nvCxnSpPr>
        <p:spPr>
          <a:xfrm>
            <a:off x="6428935" y="3854548"/>
            <a:ext cx="458038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[R] 19">
            <a:extLst>
              <a:ext uri="{FF2B5EF4-FFF2-40B4-BE49-F238E27FC236}">
                <a16:creationId xmlns:a16="http://schemas.microsoft.com/office/drawing/2014/main" id="{7DE4EDEC-B8B5-4F55-8A55-66233A109FA2}"/>
              </a:ext>
            </a:extLst>
          </p:cNvPr>
          <p:cNvCxnSpPr/>
          <p:nvPr/>
        </p:nvCxnSpPr>
        <p:spPr>
          <a:xfrm>
            <a:off x="6430526" y="3995300"/>
            <a:ext cx="458038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[R] 20">
            <a:extLst>
              <a:ext uri="{FF2B5EF4-FFF2-40B4-BE49-F238E27FC236}">
                <a16:creationId xmlns:a16="http://schemas.microsoft.com/office/drawing/2014/main" id="{F5C346CE-82EF-4F2A-90CB-4BD0EDB97745}"/>
              </a:ext>
            </a:extLst>
          </p:cNvPr>
          <p:cNvCxnSpPr/>
          <p:nvPr/>
        </p:nvCxnSpPr>
        <p:spPr>
          <a:xfrm>
            <a:off x="6428935" y="4119564"/>
            <a:ext cx="458038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[R] 21">
            <a:extLst>
              <a:ext uri="{FF2B5EF4-FFF2-40B4-BE49-F238E27FC236}">
                <a16:creationId xmlns:a16="http://schemas.microsoft.com/office/drawing/2014/main" id="{FDB411F4-09B5-4040-89C9-BCDA82D542C0}"/>
              </a:ext>
            </a:extLst>
          </p:cNvPr>
          <p:cNvCxnSpPr/>
          <p:nvPr/>
        </p:nvCxnSpPr>
        <p:spPr>
          <a:xfrm>
            <a:off x="6428935" y="4255381"/>
            <a:ext cx="458038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/>
          <p:cNvSpPr/>
          <p:nvPr/>
        </p:nvSpPr>
        <p:spPr>
          <a:xfrm>
            <a:off x="4029075" y="2318797"/>
            <a:ext cx="2571753" cy="762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id="{D2F52108-9029-4CF9-9473-02093CF4E01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83582" y="2406478"/>
            <a:ext cx="2486034" cy="541979"/>
          </a:xfrm>
          <a:prstGeom prst="rect">
            <a:avLst/>
          </a:prstGeom>
        </p:spPr>
      </p:pic>
      <p:sp>
        <p:nvSpPr>
          <p:cNvPr id="18" name="TextBox 2">
            <a:extLst>
              <a:ext uri="{FF2B5EF4-FFF2-40B4-BE49-F238E27FC236}">
                <a16:creationId xmlns:a16="http://schemas.microsoft.com/office/drawing/2014/main" id="{1DD1201A-4282-412C-AB5E-350BF5580D5B}"/>
              </a:ext>
            </a:extLst>
          </p:cNvPr>
          <p:cNvSpPr txBox="1"/>
          <p:nvPr/>
        </p:nvSpPr>
        <p:spPr>
          <a:xfrm>
            <a:off x="287092" y="6289314"/>
            <a:ext cx="805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35</a:t>
            </a:r>
            <a:endParaRPr lang="ko-KR" altLang="en-US" sz="2800" b="1" dirty="0">
              <a:solidFill>
                <a:schemeClr val="accent1"/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9440307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633520" y="1401999"/>
            <a:ext cx="76509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작성한 템플릿을 </a:t>
            </a:r>
            <a:r>
              <a:rPr kumimoji="1" lang="en-US" altLang="ko-KR" sz="20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JavaCC </a:t>
            </a:r>
            <a:r>
              <a:rPr kumimoji="1" lang="ko-KR" altLang="en-US" sz="20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컴파일을 하면 파서와 문법 분석기를 구현하는</a:t>
            </a:r>
            <a:r>
              <a:rPr kumimoji="1" lang="en-US" altLang="ko-KR" sz="20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 7</a:t>
            </a:r>
            <a:r>
              <a:rPr kumimoji="1" lang="ko-KR" altLang="en-US" sz="20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개로 구성된 자바파일들로 변환된다</a:t>
            </a:r>
            <a:endParaRPr kumimoji="1" lang="en-US" altLang="ko-KR" sz="2000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8" name="타원 7"/>
          <p:cNvSpPr/>
          <p:nvPr/>
        </p:nvSpPr>
        <p:spPr>
          <a:xfrm>
            <a:off x="762000" y="1282700"/>
            <a:ext cx="871520" cy="871520"/>
          </a:xfrm>
          <a:prstGeom prst="ellipse">
            <a:avLst/>
          </a:prstGeom>
          <a:solidFill>
            <a:schemeClr val="accent2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6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2.</a:t>
            </a:r>
            <a:endParaRPr kumimoji="1" lang="ko-KR" altLang="en-US" sz="3600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7E002437-E1E7-43BF-A766-81598B973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559678"/>
            <a:ext cx="4716241" cy="723022"/>
          </a:xfrm>
        </p:spPr>
        <p:txBody>
          <a:bodyPr>
            <a:normAutofit/>
          </a:bodyPr>
          <a:lstStyle/>
          <a:p>
            <a:pPr algn="l"/>
            <a:r>
              <a:rPr lang="ko-KR" altLang="en-US" sz="4000" b="1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개발 방법 </a:t>
            </a:r>
            <a:r>
              <a:rPr lang="ko-KR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순서</a:t>
            </a:r>
            <a:endParaRPr lang="ko-KR" altLang="en-US" sz="2400" b="1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633520" y="2575097"/>
            <a:ext cx="8736037" cy="3155827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659756" y="2316188"/>
            <a:ext cx="2571753" cy="762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59757" y="2328111"/>
            <a:ext cx="2486034" cy="54197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226317" y="4778092"/>
            <a:ext cx="902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.jj </a:t>
            </a:r>
            <a:r>
              <a:rPr kumimoji="1"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파일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8986" y="3211319"/>
            <a:ext cx="1487159" cy="1487159"/>
          </a:xfrm>
          <a:prstGeom prst="rect">
            <a:avLst/>
          </a:prstGeom>
        </p:spPr>
      </p:pic>
      <p:cxnSp>
        <p:nvCxnSpPr>
          <p:cNvPr id="13" name="직선 화살표 연결선 12"/>
          <p:cNvCxnSpPr/>
          <p:nvPr/>
        </p:nvCxnSpPr>
        <p:spPr>
          <a:xfrm>
            <a:off x="3862155" y="3867855"/>
            <a:ext cx="2313562" cy="0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모서리가 둥근 직사각형 25"/>
          <p:cNvSpPr/>
          <p:nvPr/>
        </p:nvSpPr>
        <p:spPr>
          <a:xfrm>
            <a:off x="6199604" y="3148908"/>
            <a:ext cx="3497843" cy="1998516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4154" y="3284491"/>
            <a:ext cx="1017355" cy="1017355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8886" y="3284049"/>
            <a:ext cx="1017355" cy="1017355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9489" y="3283607"/>
            <a:ext cx="1017355" cy="1017355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0092" y="3283607"/>
            <a:ext cx="1017355" cy="1017355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1732" y="4130953"/>
            <a:ext cx="1017355" cy="1017355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6464" y="4130511"/>
            <a:ext cx="1017355" cy="1017355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7067" y="4130069"/>
            <a:ext cx="1017355" cy="1017355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6897596" y="5221667"/>
            <a:ext cx="2178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룰체커 구성 파일들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851146" y="397818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chemeClr val="accent2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변환</a:t>
            </a:r>
          </a:p>
        </p:txBody>
      </p:sp>
      <p:sp>
        <p:nvSpPr>
          <p:cNvPr id="25" name="두루마리 모양: 가로로 말림 24">
            <a:extLst>
              <a:ext uri="{FF2B5EF4-FFF2-40B4-BE49-F238E27FC236}">
                <a16:creationId xmlns:a16="http://schemas.microsoft.com/office/drawing/2014/main" id="{AC097859-8B1E-4F5A-AC5E-0E76BB9BDD19}"/>
              </a:ext>
            </a:extLst>
          </p:cNvPr>
          <p:cNvSpPr/>
          <p:nvPr/>
        </p:nvSpPr>
        <p:spPr>
          <a:xfrm>
            <a:off x="8726608" y="142492"/>
            <a:ext cx="2858668" cy="2570316"/>
          </a:xfrm>
          <a:prstGeom prst="horizontalScrol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-TokenMgError</a:t>
            </a:r>
          </a:p>
          <a:p>
            <a:r>
              <a:rPr lang="en-US" altLang="ko-KR" sz="14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-ParseException</a:t>
            </a:r>
          </a:p>
          <a:p>
            <a:r>
              <a:rPr lang="en-US" altLang="ko-KR" sz="14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-Token</a:t>
            </a:r>
          </a:p>
          <a:p>
            <a:r>
              <a:rPr lang="en-US" altLang="ko-KR" sz="14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-SimpleCharStream</a:t>
            </a:r>
          </a:p>
          <a:p>
            <a:r>
              <a:rPr lang="en-US" altLang="ko-KR" sz="14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-name(</a:t>
            </a:r>
            <a:r>
              <a:rPr lang="ko-KR" altLang="en-US" sz="14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작성파일 이름</a:t>
            </a:r>
            <a:r>
              <a:rPr lang="en-US" altLang="ko-KR" sz="14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)</a:t>
            </a:r>
          </a:p>
          <a:p>
            <a:r>
              <a:rPr lang="en-US" altLang="ko-KR" sz="14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-nameConstants</a:t>
            </a:r>
          </a:p>
          <a:p>
            <a:r>
              <a:rPr lang="en-US" altLang="ko-KR" sz="14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-nameTokenManager</a:t>
            </a:r>
          </a:p>
        </p:txBody>
      </p:sp>
      <p:sp>
        <p:nvSpPr>
          <p:cNvPr id="29" name="TextBox 2">
            <a:extLst>
              <a:ext uri="{FF2B5EF4-FFF2-40B4-BE49-F238E27FC236}">
                <a16:creationId xmlns:a16="http://schemas.microsoft.com/office/drawing/2014/main" id="{1DD1201A-4282-412C-AB5E-350BF5580D5B}"/>
              </a:ext>
            </a:extLst>
          </p:cNvPr>
          <p:cNvSpPr txBox="1"/>
          <p:nvPr/>
        </p:nvSpPr>
        <p:spPr>
          <a:xfrm>
            <a:off x="287092" y="6289314"/>
            <a:ext cx="7388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36</a:t>
            </a:r>
            <a:endParaRPr lang="ko-KR" altLang="en-US" sz="2800" b="1" dirty="0">
              <a:solidFill>
                <a:schemeClr val="accent1"/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853146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633520" y="1282700"/>
            <a:ext cx="102563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이클립스의 기능인</a:t>
            </a:r>
            <a:r>
              <a:rPr kumimoji="1" lang="en-US" altLang="ko-KR" sz="20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 PDE(Plug-in Development Environment) </a:t>
            </a:r>
            <a:r>
              <a:rPr kumimoji="1" lang="ko-KR" altLang="en-US" sz="20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을 이용하여</a:t>
            </a:r>
            <a:r>
              <a:rPr kumimoji="1" lang="en-US" altLang="ko-KR" sz="20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 </a:t>
            </a:r>
            <a:r>
              <a:rPr kumimoji="1" lang="ko-KR" altLang="en-US" sz="20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편집한 </a:t>
            </a:r>
            <a:endParaRPr kumimoji="1" lang="en-US" altLang="ko-KR" sz="2000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  <a:p>
            <a:r>
              <a:rPr kumimoji="1" lang="en-US" altLang="ko-KR" sz="20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Plugin.xml </a:t>
            </a:r>
            <a:r>
              <a:rPr kumimoji="1" lang="ko-KR" altLang="en-US" sz="20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파일을 이 자바파일들과 함께 </a:t>
            </a:r>
            <a:r>
              <a:rPr kumimoji="1" lang="en-US" altLang="ko-KR" sz="20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jar</a:t>
            </a:r>
            <a:r>
              <a:rPr kumimoji="1" lang="ko-KR" altLang="en-US" sz="20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형식으로 패키징하여 내부 플러그인으로 제작</a:t>
            </a:r>
            <a:endParaRPr kumimoji="1" lang="en-US" altLang="ko-KR" sz="2000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8" name="타원 7"/>
          <p:cNvSpPr/>
          <p:nvPr/>
        </p:nvSpPr>
        <p:spPr>
          <a:xfrm>
            <a:off x="762000" y="1282700"/>
            <a:ext cx="871520" cy="871520"/>
          </a:xfrm>
          <a:prstGeom prst="ellipse">
            <a:avLst/>
          </a:prstGeom>
          <a:solidFill>
            <a:schemeClr val="accent2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6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3.</a:t>
            </a:r>
            <a:endParaRPr kumimoji="1" lang="ko-KR" altLang="en-US" sz="3600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id="{7E002437-E1E7-43BF-A766-81598B97301A}"/>
              </a:ext>
            </a:extLst>
          </p:cNvPr>
          <p:cNvSpPr txBox="1">
            <a:spLocks/>
          </p:cNvSpPr>
          <p:nvPr/>
        </p:nvSpPr>
        <p:spPr>
          <a:xfrm>
            <a:off x="762000" y="559678"/>
            <a:ext cx="4419600" cy="72302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5000" b="0" i="1" kern="120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4000" b="1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개발 방법 </a:t>
            </a:r>
            <a:r>
              <a:rPr lang="ko-KR" altLang="en-US" sz="25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순서</a:t>
            </a:r>
            <a:endParaRPr lang="ko-KR" altLang="en-US" sz="2500" b="1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1664227" y="3242685"/>
            <a:ext cx="2040946" cy="1368589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8777" y="3378269"/>
            <a:ext cx="653906" cy="653906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603315" y="4625709"/>
            <a:ext cx="2101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룰체커 구성 파일들</a:t>
            </a:r>
          </a:p>
        </p:txBody>
      </p:sp>
      <p:cxnSp>
        <p:nvCxnSpPr>
          <p:cNvPr id="17" name="직선 화살표 연결선 16"/>
          <p:cNvCxnSpPr/>
          <p:nvPr/>
        </p:nvCxnSpPr>
        <p:spPr>
          <a:xfrm flipV="1">
            <a:off x="3673032" y="3919835"/>
            <a:ext cx="1969419" cy="7145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모서리가 둥근 직사각형 26"/>
          <p:cNvSpPr/>
          <p:nvPr/>
        </p:nvSpPr>
        <p:spPr>
          <a:xfrm>
            <a:off x="4480711" y="2918147"/>
            <a:ext cx="3720327" cy="2125634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7913" y="3382829"/>
            <a:ext cx="653906" cy="653906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130" y="3387777"/>
            <a:ext cx="653906" cy="653906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1266" y="3392337"/>
            <a:ext cx="653906" cy="653906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7186" y="3905481"/>
            <a:ext cx="653906" cy="653906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403" y="3910429"/>
            <a:ext cx="653906" cy="653906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0539" y="3914989"/>
            <a:ext cx="653906" cy="653906"/>
          </a:xfrm>
          <a:prstGeom prst="rect">
            <a:avLst/>
          </a:prstGeom>
        </p:spPr>
      </p:pic>
      <p:sp>
        <p:nvSpPr>
          <p:cNvPr id="36" name="직사각형 35"/>
          <p:cNvSpPr/>
          <p:nvPr/>
        </p:nvSpPr>
        <p:spPr>
          <a:xfrm>
            <a:off x="5181600" y="2640385"/>
            <a:ext cx="2571753" cy="762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897062" y="4035408"/>
            <a:ext cx="10807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dirty="0">
                <a:solidFill>
                  <a:schemeClr val="accent2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.jar</a:t>
            </a:r>
            <a:r>
              <a:rPr kumimoji="1" lang="ko-KR" altLang="en-US" sz="1400" dirty="0">
                <a:solidFill>
                  <a:schemeClr val="accent2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로 압축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4398" y="3457537"/>
            <a:ext cx="975012" cy="975012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5137407" y="2719816"/>
            <a:ext cx="2680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PDE</a:t>
            </a:r>
            <a:r>
              <a:rPr kumimoji="1"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 플러그인 개발환경</a:t>
            </a:r>
          </a:p>
        </p:txBody>
      </p:sp>
      <p:cxnSp>
        <p:nvCxnSpPr>
          <p:cNvPr id="39" name="직선 화살표 연결선 38"/>
          <p:cNvCxnSpPr/>
          <p:nvPr/>
        </p:nvCxnSpPr>
        <p:spPr>
          <a:xfrm>
            <a:off x="8201038" y="3905481"/>
            <a:ext cx="1212362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5642451" y="5098933"/>
            <a:ext cx="1643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플러그인 제작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9589077" y="3457537"/>
            <a:ext cx="151355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플러그인 </a:t>
            </a:r>
            <a:endParaRPr kumimoji="1" lang="en-US" altLang="ko-KR" sz="2400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  <a:p>
            <a:pPr algn="ctr"/>
            <a:r>
              <a:rPr kumimoji="1"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제작 완료</a:t>
            </a:r>
          </a:p>
          <a:p>
            <a:pPr algn="ctr"/>
            <a:endParaRPr kumimoji="1" lang="ko-KR" altLang="en-US" sz="2400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24" name="TextBox 2">
            <a:extLst>
              <a:ext uri="{FF2B5EF4-FFF2-40B4-BE49-F238E27FC236}">
                <a16:creationId xmlns:a16="http://schemas.microsoft.com/office/drawing/2014/main" id="{1DD1201A-4282-412C-AB5E-350BF5580D5B}"/>
              </a:ext>
            </a:extLst>
          </p:cNvPr>
          <p:cNvSpPr txBox="1"/>
          <p:nvPr/>
        </p:nvSpPr>
        <p:spPr>
          <a:xfrm>
            <a:off x="287092" y="6289314"/>
            <a:ext cx="8391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37</a:t>
            </a:r>
            <a:endParaRPr lang="ko-KR" altLang="en-US" sz="2800" b="1" dirty="0">
              <a:solidFill>
                <a:schemeClr val="accent1"/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007788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002437-E1E7-43BF-A766-81598B973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559678"/>
            <a:ext cx="3833906" cy="723022"/>
          </a:xfrm>
        </p:spPr>
        <p:txBody>
          <a:bodyPr>
            <a:normAutofit/>
          </a:bodyPr>
          <a:lstStyle/>
          <a:p>
            <a:pPr algn="l"/>
            <a:r>
              <a:rPr lang="ko-KR" altLang="en-US" sz="4000" b="1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종합 설계 개요</a:t>
            </a:r>
          </a:p>
        </p:txBody>
      </p:sp>
      <p:sp>
        <p:nvSpPr>
          <p:cNvPr id="4" name="텍스트 상자 3"/>
          <p:cNvSpPr txBox="1"/>
          <p:nvPr/>
        </p:nvSpPr>
        <p:spPr>
          <a:xfrm>
            <a:off x="3955366" y="2587501"/>
            <a:ext cx="757672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dirty="0">
                <a:solidFill>
                  <a:schemeClr val="accent2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이클립스</a:t>
            </a:r>
            <a:r>
              <a:rPr kumimoji="1" lang="ko-KR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에서 작성된 자바 소스코드를 대상으로</a:t>
            </a:r>
            <a:endParaRPr kumimoji="1" lang="en-US" altLang="ko-KR" sz="2000" dirty="0">
              <a:solidFill>
                <a:schemeClr val="tx1">
                  <a:lumMod val="95000"/>
                  <a:lumOff val="5000"/>
                </a:schemeClr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  <a:p>
            <a:r>
              <a:rPr kumimoji="1" lang="ko-KR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시큐어 코딩 항목을 위반했는지 분석해주는 </a:t>
            </a:r>
            <a:r>
              <a:rPr kumimoji="1" lang="ko-KR" altLang="en-US" sz="2000" dirty="0">
                <a:solidFill>
                  <a:schemeClr val="accent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플러그인</a:t>
            </a:r>
            <a:endParaRPr kumimoji="1" lang="en-US" altLang="ko-KR" sz="2000" dirty="0">
              <a:solidFill>
                <a:schemeClr val="accent1"/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  <a:p>
            <a:endParaRPr kumimoji="1" lang="en-US" altLang="ko-KR" sz="2000" dirty="0">
              <a:solidFill>
                <a:schemeClr val="tx1">
                  <a:lumMod val="95000"/>
                  <a:lumOff val="5000"/>
                </a:schemeClr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  <a:p>
            <a:r>
              <a:rPr kumimoji="1" lang="en-US" altLang="ko-K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CERT(</a:t>
            </a:r>
            <a:r>
              <a:rPr kumimoji="1" lang="ko-KR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미국 통신보안 전문그룹</a:t>
            </a:r>
            <a:r>
              <a:rPr kumimoji="1" lang="en-US" altLang="ko-K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)</a:t>
            </a:r>
            <a:r>
              <a:rPr kumimoji="1" lang="ko-KR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에서 선정한 심각도가 높고 </a:t>
            </a:r>
            <a:endParaRPr kumimoji="1" lang="en-US" altLang="ko-KR" sz="2000" dirty="0">
              <a:solidFill>
                <a:schemeClr val="tx1">
                  <a:lumMod val="95000"/>
                  <a:lumOff val="5000"/>
                </a:schemeClr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  <a:p>
            <a:r>
              <a:rPr kumimoji="1" lang="ko-KR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비용이 낮게 선정된 </a:t>
            </a:r>
            <a:r>
              <a:rPr kumimoji="1" lang="en-US" altLang="ko-K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34</a:t>
            </a:r>
            <a:r>
              <a:rPr kumimoji="1" lang="ko-KR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개의 시큐어 코딩 규칙을 바탕으로 </a:t>
            </a:r>
            <a:endParaRPr kumimoji="1" lang="en-US" altLang="ko-KR" sz="2000" dirty="0">
              <a:solidFill>
                <a:schemeClr val="tx1">
                  <a:lumMod val="95000"/>
                  <a:lumOff val="5000"/>
                </a:schemeClr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  <a:p>
            <a:r>
              <a:rPr kumimoji="1" lang="ko-KR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룰체커에 사용할 시큐어 코딩 항목을 선정</a:t>
            </a:r>
            <a:endParaRPr kumimoji="1" lang="en-US" altLang="ko-KR" sz="2000" dirty="0">
              <a:solidFill>
                <a:schemeClr val="tx1">
                  <a:lumMod val="95000"/>
                  <a:lumOff val="5000"/>
                </a:schemeClr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  <a:p>
            <a:endParaRPr kumimoji="1" lang="en-US" altLang="ko-KR" sz="2000" dirty="0">
              <a:solidFill>
                <a:schemeClr val="tx2">
                  <a:lumMod val="90000"/>
                  <a:lumOff val="10000"/>
                </a:schemeClr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  <a:p>
            <a:endParaRPr kumimoji="1" lang="en-US" altLang="ko-KR" sz="2000" dirty="0">
              <a:solidFill>
                <a:schemeClr val="tx2">
                  <a:lumMod val="90000"/>
                  <a:lumOff val="10000"/>
                </a:schemeClr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  <a:p>
            <a:endParaRPr kumimoji="1" lang="en-US" altLang="ko-KR" sz="2000" dirty="0">
              <a:solidFill>
                <a:schemeClr val="tx2">
                  <a:lumMod val="90000"/>
                  <a:lumOff val="10000"/>
                </a:schemeClr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5" name="타원 4"/>
          <p:cNvSpPr/>
          <p:nvPr/>
        </p:nvSpPr>
        <p:spPr>
          <a:xfrm>
            <a:off x="1106103" y="2189067"/>
            <a:ext cx="2497069" cy="2497862"/>
          </a:xfrm>
          <a:prstGeom prst="ellipse">
            <a:avLst/>
          </a:prstGeom>
          <a:solidFill>
            <a:schemeClr val="accent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SEEKCURE</a:t>
            </a:r>
            <a:r>
              <a:rPr kumimoji="1"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란</a:t>
            </a:r>
            <a:r>
              <a:rPr kumimoji="1"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?</a:t>
            </a:r>
            <a:endParaRPr kumimoji="1" lang="ko-KR" altLang="en-US" sz="2400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8" name="TextBox 2">
            <a:extLst>
              <a:ext uri="{FF2B5EF4-FFF2-40B4-BE49-F238E27FC236}">
                <a16:creationId xmlns:a16="http://schemas.microsoft.com/office/drawing/2014/main" id="{1DD1201A-4282-412C-AB5E-350BF5580D5B}"/>
              </a:ext>
            </a:extLst>
          </p:cNvPr>
          <p:cNvSpPr txBox="1"/>
          <p:nvPr/>
        </p:nvSpPr>
        <p:spPr>
          <a:xfrm>
            <a:off x="287092" y="6289314"/>
            <a:ext cx="6121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2</a:t>
            </a:r>
            <a:endParaRPr lang="ko-KR" altLang="en-US" sz="2800" b="1" dirty="0">
              <a:solidFill>
                <a:schemeClr val="accent1"/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386826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002437-E1E7-43BF-A766-81598B973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559678"/>
            <a:ext cx="4432300" cy="723022"/>
          </a:xfrm>
        </p:spPr>
        <p:txBody>
          <a:bodyPr>
            <a:normAutofit/>
          </a:bodyPr>
          <a:lstStyle/>
          <a:p>
            <a:pPr algn="l"/>
            <a:r>
              <a:rPr lang="ko-KR" altLang="en-US" sz="4000" b="1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개발 방법 </a:t>
            </a:r>
            <a:r>
              <a:rPr lang="ko-KR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샘플</a:t>
            </a:r>
            <a:endParaRPr lang="ko-KR" altLang="en-US" sz="2400" b="1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8F0236-585B-407E-AA0C-BA78863B92C2}"/>
              </a:ext>
            </a:extLst>
          </p:cNvPr>
          <p:cNvSpPr txBox="1"/>
          <p:nvPr/>
        </p:nvSpPr>
        <p:spPr>
          <a:xfrm>
            <a:off x="1437957" y="4865947"/>
            <a:ext cx="10511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Java1.5.jj</a:t>
            </a:r>
            <a:r>
              <a:rPr kumimoji="1"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파일 내에 적힌 코드 </a:t>
            </a:r>
            <a:r>
              <a:rPr kumimoji="1"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: ExceptionParameter()</a:t>
            </a:r>
            <a:r>
              <a:rPr kumimoji="1"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는 </a:t>
            </a:r>
            <a:r>
              <a:rPr kumimoji="1"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Generic Exception</a:t>
            </a:r>
            <a:r>
              <a:rPr kumimoji="1"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이 있는지 검색한다</a:t>
            </a:r>
            <a:r>
              <a:rPr kumimoji="1"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.</a:t>
            </a:r>
          </a:p>
        </p:txBody>
      </p:sp>
      <p:sp>
        <p:nvSpPr>
          <p:cNvPr id="6" name="TextBox 2">
            <a:extLst>
              <a:ext uri="{FF2B5EF4-FFF2-40B4-BE49-F238E27FC236}">
                <a16:creationId xmlns:a16="http://schemas.microsoft.com/office/drawing/2014/main" id="{1DD1201A-4282-412C-AB5E-350BF5580D5B}"/>
              </a:ext>
            </a:extLst>
          </p:cNvPr>
          <p:cNvSpPr txBox="1"/>
          <p:nvPr/>
        </p:nvSpPr>
        <p:spPr>
          <a:xfrm>
            <a:off x="287092" y="6289314"/>
            <a:ext cx="7388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38</a:t>
            </a:r>
            <a:endParaRPr lang="ko-KR" altLang="en-US" sz="2800" b="1" dirty="0">
              <a:solidFill>
                <a:schemeClr val="accent1"/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8" name="타원 7"/>
          <p:cNvSpPr/>
          <p:nvPr/>
        </p:nvSpPr>
        <p:spPr>
          <a:xfrm>
            <a:off x="762000" y="4795716"/>
            <a:ext cx="675957" cy="540573"/>
          </a:xfrm>
          <a:prstGeom prst="ellipse">
            <a:avLst/>
          </a:prstGeom>
          <a:solidFill>
            <a:schemeClr val="accent2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6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1.</a:t>
            </a:r>
            <a:endParaRPr kumimoji="1" lang="ko-KR" altLang="en-US" sz="3600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4C608FE-4A29-4AA3-9E3F-281ABE211A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8186" y="1352931"/>
            <a:ext cx="7733058" cy="307851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EC493FF-104B-4B32-AF84-6A99CABDD159}"/>
              </a:ext>
            </a:extLst>
          </p:cNvPr>
          <p:cNvSpPr txBox="1"/>
          <p:nvPr/>
        </p:nvSpPr>
        <p:spPr>
          <a:xfrm>
            <a:off x="3898552" y="735628"/>
            <a:ext cx="7733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solidFill>
                  <a:srgbClr val="FF0000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선정된 </a:t>
            </a:r>
            <a:r>
              <a:rPr kumimoji="1" lang="en-US" altLang="ko-KR" dirty="0">
                <a:solidFill>
                  <a:srgbClr val="FF0000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CERT </a:t>
            </a:r>
            <a:r>
              <a:rPr kumimoji="1" lang="ko-KR" altLang="en-US" dirty="0">
                <a:solidFill>
                  <a:srgbClr val="FF0000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항목 </a:t>
            </a:r>
            <a:r>
              <a:rPr kumimoji="1" lang="en-US" altLang="ko-KR" dirty="0">
                <a:solidFill>
                  <a:srgbClr val="FF0000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: </a:t>
            </a:r>
            <a:r>
              <a:rPr kumimoji="1" lang="ko-KR" altLang="en-US" dirty="0">
                <a:solidFill>
                  <a:srgbClr val="FF0000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일반적인 </a:t>
            </a:r>
            <a:r>
              <a:rPr kumimoji="1" lang="en-US" altLang="ko-KR" dirty="0">
                <a:solidFill>
                  <a:srgbClr val="FF0000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Exception</a:t>
            </a:r>
            <a:r>
              <a:rPr kumimoji="1" lang="ko-KR" altLang="en-US" dirty="0">
                <a:solidFill>
                  <a:srgbClr val="FF0000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을 사용하지 않기</a:t>
            </a:r>
            <a:endParaRPr kumimoji="1" lang="en-US" altLang="ko-KR" dirty="0">
              <a:solidFill>
                <a:srgbClr val="FF0000"/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9030784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002437-E1E7-43BF-A766-81598B973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559678"/>
            <a:ext cx="4432300" cy="723022"/>
          </a:xfrm>
        </p:spPr>
        <p:txBody>
          <a:bodyPr>
            <a:normAutofit/>
          </a:bodyPr>
          <a:lstStyle/>
          <a:p>
            <a:pPr algn="l"/>
            <a:r>
              <a:rPr lang="ko-KR" altLang="en-US" sz="4000" b="1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개발 방법 </a:t>
            </a:r>
            <a:r>
              <a:rPr lang="ko-KR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샘플</a:t>
            </a:r>
            <a:endParaRPr lang="ko-KR" altLang="en-US" sz="2400" b="1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8F0236-585B-407E-AA0C-BA78863B92C2}"/>
              </a:ext>
            </a:extLst>
          </p:cNvPr>
          <p:cNvSpPr txBox="1"/>
          <p:nvPr/>
        </p:nvSpPr>
        <p:spPr>
          <a:xfrm>
            <a:off x="1319470" y="5202499"/>
            <a:ext cx="96808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 err="1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javacc</a:t>
            </a:r>
            <a:r>
              <a:rPr kumimoji="1" lang="ko-KR" altLang="en-US" sz="20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로</a:t>
            </a:r>
            <a:r>
              <a:rPr kumimoji="1" lang="en-US" altLang="ko-KR" sz="20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 </a:t>
            </a:r>
            <a:r>
              <a:rPr kumimoji="1" lang="ko-KR" altLang="en-US" sz="20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컴파일된 코드파일을 </a:t>
            </a:r>
            <a:r>
              <a:rPr kumimoji="1" lang="en-US" altLang="ko-KR" sz="2000" dirty="0" err="1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javac</a:t>
            </a:r>
            <a:r>
              <a:rPr kumimoji="1" lang="ko-KR" altLang="en-US" sz="20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로 컴파일하고 </a:t>
            </a:r>
            <a:r>
              <a:rPr kumimoji="1" lang="en-US" altLang="ko-KR" sz="20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java</a:t>
            </a:r>
            <a:r>
              <a:rPr kumimoji="1" lang="ko-KR" altLang="en-US" sz="20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로 검사대상 실행하면</a:t>
            </a:r>
            <a:r>
              <a:rPr kumimoji="1" lang="en-US" altLang="ko-KR" sz="20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 </a:t>
            </a:r>
            <a:r>
              <a:rPr kumimoji="1" lang="ko-KR" altLang="en-US" sz="20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출력</a:t>
            </a:r>
            <a:endParaRPr kumimoji="1" lang="en-US" altLang="ko-KR" sz="2000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6E69933-1CAF-4D5E-9BBF-8D9DD986BB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282700"/>
            <a:ext cx="7610475" cy="3705225"/>
          </a:xfrm>
          <a:prstGeom prst="rect">
            <a:avLst/>
          </a:prstGeom>
        </p:spPr>
      </p:pic>
      <p:sp>
        <p:nvSpPr>
          <p:cNvPr id="6" name="TextBox 2">
            <a:extLst>
              <a:ext uri="{FF2B5EF4-FFF2-40B4-BE49-F238E27FC236}">
                <a16:creationId xmlns:a16="http://schemas.microsoft.com/office/drawing/2014/main" id="{1DD1201A-4282-412C-AB5E-350BF5580D5B}"/>
              </a:ext>
            </a:extLst>
          </p:cNvPr>
          <p:cNvSpPr txBox="1"/>
          <p:nvPr/>
        </p:nvSpPr>
        <p:spPr>
          <a:xfrm>
            <a:off x="287092" y="6289314"/>
            <a:ext cx="8492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39</a:t>
            </a:r>
            <a:endParaRPr lang="ko-KR" altLang="en-US" sz="2800" b="1" dirty="0">
              <a:solidFill>
                <a:schemeClr val="accent1"/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751565" y="5134498"/>
            <a:ext cx="540573" cy="540573"/>
          </a:xfrm>
          <a:prstGeom prst="ellipse">
            <a:avLst/>
          </a:prstGeom>
          <a:solidFill>
            <a:schemeClr val="accent2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2.</a:t>
            </a:r>
            <a:endParaRPr kumimoji="1" lang="ko-KR" altLang="en-US" sz="2400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87B60DF-33EF-45F4-B9B7-F31E7AA458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3203" y="4417997"/>
            <a:ext cx="7434479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23977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002437-E1E7-43BF-A766-81598B973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559678"/>
            <a:ext cx="4432300" cy="723022"/>
          </a:xfrm>
        </p:spPr>
        <p:txBody>
          <a:bodyPr>
            <a:normAutofit/>
          </a:bodyPr>
          <a:lstStyle/>
          <a:p>
            <a:pPr algn="l"/>
            <a:r>
              <a:rPr lang="ko-KR" altLang="en-US" sz="4000" b="1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개발 방법 </a:t>
            </a:r>
            <a:r>
              <a:rPr lang="ko-KR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샘플</a:t>
            </a:r>
            <a:endParaRPr lang="ko-KR" altLang="en-US" sz="2400" b="1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8F0236-585B-407E-AA0C-BA78863B92C2}"/>
              </a:ext>
            </a:extLst>
          </p:cNvPr>
          <p:cNvSpPr txBox="1"/>
          <p:nvPr/>
        </p:nvSpPr>
        <p:spPr>
          <a:xfrm>
            <a:off x="1319470" y="5202499"/>
            <a:ext cx="94800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 err="1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Javacc</a:t>
            </a:r>
            <a:r>
              <a:rPr kumimoji="1" lang="en-US" altLang="ko-KR" sz="20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 </a:t>
            </a:r>
            <a:r>
              <a:rPr kumimoji="1" lang="ko-KR" altLang="en-US" sz="20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컴파일된 코드파일을 </a:t>
            </a:r>
            <a:r>
              <a:rPr kumimoji="1" lang="en-US" altLang="ko-KR" sz="2000" dirty="0" err="1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javac</a:t>
            </a:r>
            <a:r>
              <a:rPr kumimoji="1" lang="ko-KR" altLang="en-US" sz="20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로 컴파일하고 </a:t>
            </a:r>
            <a:r>
              <a:rPr kumimoji="1" lang="en-US" altLang="ko-KR" sz="20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java</a:t>
            </a:r>
            <a:r>
              <a:rPr kumimoji="1" lang="ko-KR" altLang="en-US" sz="20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로 검사대상 실행하면</a:t>
            </a:r>
            <a:r>
              <a:rPr kumimoji="1" lang="en-US" altLang="ko-KR" sz="20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 </a:t>
            </a:r>
            <a:r>
              <a:rPr kumimoji="1" lang="ko-KR" altLang="en-US" sz="20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출력</a:t>
            </a:r>
            <a:endParaRPr kumimoji="1" lang="en-US" altLang="ko-KR" sz="2000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6" name="TextBox 2">
            <a:extLst>
              <a:ext uri="{FF2B5EF4-FFF2-40B4-BE49-F238E27FC236}">
                <a16:creationId xmlns:a16="http://schemas.microsoft.com/office/drawing/2014/main" id="{1DD1201A-4282-412C-AB5E-350BF5580D5B}"/>
              </a:ext>
            </a:extLst>
          </p:cNvPr>
          <p:cNvSpPr txBox="1"/>
          <p:nvPr/>
        </p:nvSpPr>
        <p:spPr>
          <a:xfrm>
            <a:off x="287092" y="6289314"/>
            <a:ext cx="7819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40</a:t>
            </a:r>
            <a:endParaRPr lang="ko-KR" altLang="en-US" sz="2800" b="1" dirty="0">
              <a:solidFill>
                <a:schemeClr val="accent1"/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751565" y="5134498"/>
            <a:ext cx="540573" cy="540573"/>
          </a:xfrm>
          <a:prstGeom prst="ellipse">
            <a:avLst/>
          </a:prstGeom>
          <a:solidFill>
            <a:schemeClr val="accent2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2.</a:t>
            </a:r>
            <a:endParaRPr kumimoji="1" lang="ko-KR" altLang="en-US" sz="2400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D2159E8-568E-42E6-AE11-7DC15E1442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813" y="2072205"/>
            <a:ext cx="10290150" cy="2152959"/>
          </a:xfrm>
          <a:prstGeom prst="rect">
            <a:avLst/>
          </a:prstGeom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7FDABED5-3DEF-417B-AD81-0461362E0E0D}"/>
              </a:ext>
            </a:extLst>
          </p:cNvPr>
          <p:cNvCxnSpPr/>
          <p:nvPr/>
        </p:nvCxnSpPr>
        <p:spPr>
          <a:xfrm>
            <a:off x="6747029" y="2831938"/>
            <a:ext cx="2539014" cy="0"/>
          </a:xfrm>
          <a:prstGeom prst="line">
            <a:avLst/>
          </a:prstGeom>
          <a:ln w="635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D157FD5-6C69-47FA-83BB-4C92CF5006C9}"/>
              </a:ext>
            </a:extLst>
          </p:cNvPr>
          <p:cNvSpPr txBox="1"/>
          <p:nvPr/>
        </p:nvSpPr>
        <p:spPr>
          <a:xfrm>
            <a:off x="8288814" y="1572481"/>
            <a:ext cx="19944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 dirty="0">
                <a:solidFill>
                  <a:srgbClr val="FF0000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제작한 문법파일</a:t>
            </a:r>
            <a:endParaRPr kumimoji="1" lang="en-US" altLang="ko-KR" sz="2000" dirty="0">
              <a:solidFill>
                <a:srgbClr val="FF0000"/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19CDF7C7-C6EE-4509-A72F-BA0AE1361C63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696304" y="1788352"/>
            <a:ext cx="640464" cy="516414"/>
          </a:xfrm>
          <a:prstGeom prst="bentConnector2">
            <a:avLst/>
          </a:prstGeom>
          <a:ln w="730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B6041B4C-99D1-4DA1-9DA9-CCDB86AC7A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179" y="3102541"/>
            <a:ext cx="10171498" cy="108603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79A278E-22AB-4A2B-B34B-B3BD301E0AA3}"/>
              </a:ext>
            </a:extLst>
          </p:cNvPr>
          <p:cNvSpPr txBox="1"/>
          <p:nvPr/>
        </p:nvSpPr>
        <p:spPr>
          <a:xfrm>
            <a:off x="9037468" y="4359442"/>
            <a:ext cx="22413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 dirty="0">
                <a:solidFill>
                  <a:srgbClr val="FF0000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검사대상 자바파일</a:t>
            </a:r>
            <a:endParaRPr kumimoji="1" lang="en-US" altLang="ko-KR" sz="2000" dirty="0">
              <a:solidFill>
                <a:srgbClr val="FF0000"/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id="{4743C3DF-0704-4A36-84B5-89DB2F9F9E80}"/>
              </a:ext>
            </a:extLst>
          </p:cNvPr>
          <p:cNvCxnSpPr>
            <a:cxnSpLocks/>
          </p:cNvCxnSpPr>
          <p:nvPr/>
        </p:nvCxnSpPr>
        <p:spPr>
          <a:xfrm rot="5400000">
            <a:off x="9514241" y="3800323"/>
            <a:ext cx="642630" cy="402425"/>
          </a:xfrm>
          <a:prstGeom prst="bentConnector3">
            <a:avLst>
              <a:gd name="adj1" fmla="val 50000"/>
            </a:avLst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3B04776-E79B-4A6E-A981-AF728218E3ED}"/>
              </a:ext>
            </a:extLst>
          </p:cNvPr>
          <p:cNvCxnSpPr>
            <a:cxnSpLocks/>
          </p:cNvCxnSpPr>
          <p:nvPr/>
        </p:nvCxnSpPr>
        <p:spPr>
          <a:xfrm>
            <a:off x="8611340" y="3645955"/>
            <a:ext cx="2166151" cy="0"/>
          </a:xfrm>
          <a:prstGeom prst="line">
            <a:avLst/>
          </a:prstGeom>
          <a:ln w="1270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89923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002437-E1E7-43BF-A766-81598B973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559678"/>
            <a:ext cx="5214257" cy="723022"/>
          </a:xfrm>
        </p:spPr>
        <p:txBody>
          <a:bodyPr>
            <a:normAutofit/>
          </a:bodyPr>
          <a:lstStyle/>
          <a:p>
            <a:pPr algn="l"/>
            <a:r>
              <a:rPr lang="ko-KR" altLang="en-US" sz="4000" b="1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데모 환경 설계</a:t>
            </a:r>
          </a:p>
        </p:txBody>
      </p:sp>
      <p:sp>
        <p:nvSpPr>
          <p:cNvPr id="8" name="TextBox 2">
            <a:extLst>
              <a:ext uri="{FF2B5EF4-FFF2-40B4-BE49-F238E27FC236}">
                <a16:creationId xmlns:a16="http://schemas.microsoft.com/office/drawing/2014/main" id="{1DD1201A-4282-412C-AB5E-350BF5580D5B}"/>
              </a:ext>
            </a:extLst>
          </p:cNvPr>
          <p:cNvSpPr txBox="1"/>
          <p:nvPr/>
        </p:nvSpPr>
        <p:spPr>
          <a:xfrm>
            <a:off x="287092" y="6289314"/>
            <a:ext cx="7611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41</a:t>
            </a:r>
            <a:endParaRPr lang="ko-KR" altLang="en-US" sz="2800" b="1" dirty="0">
              <a:solidFill>
                <a:schemeClr val="accent1"/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3D4E6177-16CE-5149-93C0-16240F35F4A6}"/>
              </a:ext>
            </a:extLst>
          </p:cNvPr>
          <p:cNvSpPr/>
          <p:nvPr/>
        </p:nvSpPr>
        <p:spPr>
          <a:xfrm>
            <a:off x="1664227" y="2060656"/>
            <a:ext cx="2040946" cy="1368589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509D69C-92D6-C04B-BD79-B0DF87B57B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8777" y="2196240"/>
            <a:ext cx="653906" cy="653906"/>
          </a:xfrm>
          <a:prstGeom prst="rect">
            <a:avLst/>
          </a:prstGeom>
        </p:spPr>
      </p:pic>
      <p:sp>
        <p:nvSpPr>
          <p:cNvPr id="10" name="TextBox 15">
            <a:extLst>
              <a:ext uri="{FF2B5EF4-FFF2-40B4-BE49-F238E27FC236}">
                <a16:creationId xmlns:a16="http://schemas.microsoft.com/office/drawing/2014/main" id="{CC5B7AED-32DF-154C-9E56-AC094E82BAED}"/>
              </a:ext>
            </a:extLst>
          </p:cNvPr>
          <p:cNvSpPr txBox="1"/>
          <p:nvPr/>
        </p:nvSpPr>
        <p:spPr>
          <a:xfrm>
            <a:off x="1603315" y="3443680"/>
            <a:ext cx="21018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룰체커 구성 파일들 </a:t>
            </a:r>
            <a:r>
              <a:rPr kumimoji="1"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(</a:t>
            </a:r>
            <a:r>
              <a:rPr kumimoji="1"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데모버전</a:t>
            </a:r>
            <a:r>
              <a:rPr kumimoji="1"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)</a:t>
            </a:r>
            <a:endParaRPr kumimoji="1" lang="ko-KR" altLang="en-US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C38D40A-B6DF-E54A-82BC-AD238E7E24BA}"/>
              </a:ext>
            </a:extLst>
          </p:cNvPr>
          <p:cNvCxnSpPr/>
          <p:nvPr/>
        </p:nvCxnSpPr>
        <p:spPr>
          <a:xfrm flipV="1">
            <a:off x="3673032" y="2737806"/>
            <a:ext cx="1969419" cy="7145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D2318DBD-24CC-814E-8330-904213DEA4E0}"/>
              </a:ext>
            </a:extLst>
          </p:cNvPr>
          <p:cNvSpPr/>
          <p:nvPr/>
        </p:nvSpPr>
        <p:spPr>
          <a:xfrm>
            <a:off x="4480711" y="1736118"/>
            <a:ext cx="3720327" cy="2125634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787FE5B8-DCC2-A44F-A714-74F588FC5E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7913" y="2200800"/>
            <a:ext cx="653906" cy="65390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E677A26-0D17-9A47-8FF1-A32D294CBA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130" y="2205748"/>
            <a:ext cx="653906" cy="65390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7A9859A-5B22-DA47-9EDC-6AE75E0A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1266" y="2210308"/>
            <a:ext cx="653906" cy="65390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18749DB1-0D44-2F4E-AB22-83621CCCB7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7186" y="2723452"/>
            <a:ext cx="653906" cy="65390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F1D47ECB-0B85-4444-84F1-19AF216388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403" y="2728400"/>
            <a:ext cx="653906" cy="653906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181F4FFD-EB0C-3E4F-93E9-5261DD46B4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0539" y="2732960"/>
            <a:ext cx="653906" cy="653906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C46D6C15-9F35-D149-ACB4-7195664E8B49}"/>
              </a:ext>
            </a:extLst>
          </p:cNvPr>
          <p:cNvSpPr/>
          <p:nvPr/>
        </p:nvSpPr>
        <p:spPr>
          <a:xfrm>
            <a:off x="5181600" y="1458356"/>
            <a:ext cx="2571753" cy="762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20" name="TextBox 17">
            <a:extLst>
              <a:ext uri="{FF2B5EF4-FFF2-40B4-BE49-F238E27FC236}">
                <a16:creationId xmlns:a16="http://schemas.microsoft.com/office/drawing/2014/main" id="{C9034796-BAF0-A647-BD95-B322FD38CF45}"/>
              </a:ext>
            </a:extLst>
          </p:cNvPr>
          <p:cNvSpPr txBox="1"/>
          <p:nvPr/>
        </p:nvSpPr>
        <p:spPr>
          <a:xfrm>
            <a:off x="3897062" y="2853379"/>
            <a:ext cx="10807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dirty="0">
                <a:solidFill>
                  <a:schemeClr val="accent2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.jar</a:t>
            </a:r>
            <a:r>
              <a:rPr kumimoji="1" lang="ko-KR" altLang="en-US" sz="1400" dirty="0">
                <a:solidFill>
                  <a:schemeClr val="accent2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로 압축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1997BBA8-EE78-3143-AF47-E664B1F280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4398" y="2275508"/>
            <a:ext cx="975012" cy="975012"/>
          </a:xfrm>
          <a:prstGeom prst="rect">
            <a:avLst/>
          </a:prstGeom>
        </p:spPr>
      </p:pic>
      <p:sp>
        <p:nvSpPr>
          <p:cNvPr id="22" name="TextBox 37">
            <a:extLst>
              <a:ext uri="{FF2B5EF4-FFF2-40B4-BE49-F238E27FC236}">
                <a16:creationId xmlns:a16="http://schemas.microsoft.com/office/drawing/2014/main" id="{83A4ABA5-767A-164B-A367-88A7B0DA23B2}"/>
              </a:ext>
            </a:extLst>
          </p:cNvPr>
          <p:cNvSpPr txBox="1"/>
          <p:nvPr/>
        </p:nvSpPr>
        <p:spPr>
          <a:xfrm>
            <a:off x="5137407" y="1537787"/>
            <a:ext cx="2680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PDE</a:t>
            </a:r>
            <a:r>
              <a:rPr kumimoji="1"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 플러그인 개발환경</a:t>
            </a: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207E7104-75D0-F54B-8946-B6443EDF9555}"/>
              </a:ext>
            </a:extLst>
          </p:cNvPr>
          <p:cNvCxnSpPr/>
          <p:nvPr/>
        </p:nvCxnSpPr>
        <p:spPr>
          <a:xfrm>
            <a:off x="8201038" y="2723452"/>
            <a:ext cx="1212362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40">
            <a:extLst>
              <a:ext uri="{FF2B5EF4-FFF2-40B4-BE49-F238E27FC236}">
                <a16:creationId xmlns:a16="http://schemas.microsoft.com/office/drawing/2014/main" id="{EA461925-C1AF-9D4E-87FE-80018BCD2AAB}"/>
              </a:ext>
            </a:extLst>
          </p:cNvPr>
          <p:cNvSpPr txBox="1"/>
          <p:nvPr/>
        </p:nvSpPr>
        <p:spPr>
          <a:xfrm>
            <a:off x="5416547" y="3940817"/>
            <a:ext cx="2101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데모 플러그인 제작</a:t>
            </a:r>
          </a:p>
        </p:txBody>
      </p:sp>
      <p:sp>
        <p:nvSpPr>
          <p:cNvPr id="25" name="TextBox 44">
            <a:extLst>
              <a:ext uri="{FF2B5EF4-FFF2-40B4-BE49-F238E27FC236}">
                <a16:creationId xmlns:a16="http://schemas.microsoft.com/office/drawing/2014/main" id="{420A6EE0-31FE-4C49-A87A-AE7B78B41CE8}"/>
              </a:ext>
            </a:extLst>
          </p:cNvPr>
          <p:cNvSpPr txBox="1"/>
          <p:nvPr/>
        </p:nvSpPr>
        <p:spPr>
          <a:xfrm>
            <a:off x="9375101" y="2391430"/>
            <a:ext cx="273985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Eclipse</a:t>
            </a:r>
            <a:r>
              <a:rPr kumimoji="1"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에 </a:t>
            </a:r>
            <a:endParaRPr kumimoji="1" lang="en-US" altLang="ko-KR" sz="2400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  <a:p>
            <a:pPr algn="ctr"/>
            <a:r>
              <a:rPr kumimoji="1"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데모 플러그인 적용</a:t>
            </a:r>
          </a:p>
        </p:txBody>
      </p:sp>
      <p:sp>
        <p:nvSpPr>
          <p:cNvPr id="28" name="텍스트상자 27">
            <a:extLst>
              <a:ext uri="{FF2B5EF4-FFF2-40B4-BE49-F238E27FC236}">
                <a16:creationId xmlns:a16="http://schemas.microsoft.com/office/drawing/2014/main" id="{B3355847-9B42-5842-85E3-0AC9DED85752}"/>
              </a:ext>
            </a:extLst>
          </p:cNvPr>
          <p:cNvSpPr txBox="1"/>
          <p:nvPr/>
        </p:nvSpPr>
        <p:spPr>
          <a:xfrm>
            <a:off x="2137913" y="4413196"/>
            <a:ext cx="7311617" cy="13388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데모 코드 작성</a:t>
            </a:r>
            <a:r>
              <a:rPr kumimoji="1"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:</a:t>
            </a:r>
            <a:r>
              <a:rPr kumimoji="1"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kumimoji="1"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JavaCC 6.0</a:t>
            </a:r>
          </a:p>
          <a:p>
            <a:pPr>
              <a:lnSpc>
                <a:spcPct val="150000"/>
              </a:lnSpc>
            </a:pPr>
            <a:r>
              <a:rPr kumimoji="1"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데모 플러그인 제작 툴</a:t>
            </a:r>
            <a:r>
              <a:rPr kumimoji="1"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:</a:t>
            </a:r>
            <a:r>
              <a:rPr kumimoji="1"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kumimoji="1"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PDE (Plug-in Development Environment)</a:t>
            </a:r>
          </a:p>
          <a:p>
            <a:pPr>
              <a:lnSpc>
                <a:spcPct val="150000"/>
              </a:lnSpc>
            </a:pPr>
            <a:r>
              <a:rPr kumimoji="1"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데모 개발 환경</a:t>
            </a:r>
            <a:r>
              <a:rPr kumimoji="1"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:</a:t>
            </a:r>
            <a:r>
              <a:rPr kumimoji="1"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kumimoji="1"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Eclipse</a:t>
            </a:r>
            <a:endParaRPr kumimoji="1" lang="ko-KR" altLang="en-US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29" name="텍스트상자 28">
            <a:extLst>
              <a:ext uri="{FF2B5EF4-FFF2-40B4-BE49-F238E27FC236}">
                <a16:creationId xmlns:a16="http://schemas.microsoft.com/office/drawing/2014/main" id="{62E9EA93-9F04-E345-B8D5-1A18B5F0E322}"/>
              </a:ext>
            </a:extLst>
          </p:cNvPr>
          <p:cNvSpPr txBox="1"/>
          <p:nvPr/>
        </p:nvSpPr>
        <p:spPr>
          <a:xfrm>
            <a:off x="1987646" y="1752082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err="1">
                <a:solidFill>
                  <a:schemeClr val="accent2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Javacc</a:t>
            </a:r>
            <a:r>
              <a:rPr kumimoji="1" lang="en-US" altLang="ko-KR" dirty="0">
                <a:solidFill>
                  <a:schemeClr val="accent2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6.0</a:t>
            </a:r>
            <a:endParaRPr kumimoji="1" lang="ko-KR" altLang="en-US" dirty="0">
              <a:solidFill>
                <a:schemeClr val="accent2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D3F4ABCA-1234-9A45-8B17-4BBDFF6269A3}"/>
              </a:ext>
            </a:extLst>
          </p:cNvPr>
          <p:cNvSpPr/>
          <p:nvPr/>
        </p:nvSpPr>
        <p:spPr>
          <a:xfrm>
            <a:off x="1790040" y="4542445"/>
            <a:ext cx="268373" cy="268373"/>
          </a:xfrm>
          <a:prstGeom prst="ellipse">
            <a:avLst/>
          </a:prstGeom>
          <a:solidFill>
            <a:schemeClr val="accent2">
              <a:alpha val="63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450FA433-2309-1B4D-88C6-C5263AB55892}"/>
              </a:ext>
            </a:extLst>
          </p:cNvPr>
          <p:cNvSpPr/>
          <p:nvPr/>
        </p:nvSpPr>
        <p:spPr>
          <a:xfrm>
            <a:off x="1787579" y="4944121"/>
            <a:ext cx="268373" cy="268373"/>
          </a:xfrm>
          <a:prstGeom prst="ellipse">
            <a:avLst/>
          </a:prstGeom>
          <a:solidFill>
            <a:schemeClr val="accent2">
              <a:alpha val="63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D4ECD50D-43CA-B24C-BF75-DAD053A33F72}"/>
              </a:ext>
            </a:extLst>
          </p:cNvPr>
          <p:cNvSpPr/>
          <p:nvPr/>
        </p:nvSpPr>
        <p:spPr>
          <a:xfrm>
            <a:off x="1773029" y="5342031"/>
            <a:ext cx="268373" cy="268373"/>
          </a:xfrm>
          <a:prstGeom prst="ellipse">
            <a:avLst/>
          </a:prstGeom>
          <a:solidFill>
            <a:schemeClr val="accent2">
              <a:alpha val="63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9555732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002437-E1E7-43BF-A766-81598B973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559678"/>
            <a:ext cx="4432300" cy="723022"/>
          </a:xfrm>
        </p:spPr>
        <p:txBody>
          <a:bodyPr>
            <a:normAutofit/>
          </a:bodyPr>
          <a:lstStyle/>
          <a:p>
            <a:pPr algn="l"/>
            <a:r>
              <a:rPr lang="ko-KR" altLang="en-US" sz="4000" b="1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업무 분담</a:t>
            </a: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9292575"/>
              </p:ext>
            </p:extLst>
          </p:nvPr>
        </p:nvGraphicFramePr>
        <p:xfrm>
          <a:off x="2041358" y="1497929"/>
          <a:ext cx="8128000" cy="402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91171">
                <a:tc>
                  <a:txBody>
                    <a:bodyPr/>
                    <a:lstStyle/>
                    <a:p>
                      <a:pPr algn="ctr" latinLnBrk="1"/>
                      <a:endParaRPr lang="ko-KR" altLang="en-US" i="1" dirty="0">
                        <a:latin typeface="BM DoHyeon OTF" panose="020B0600000101010101" pitchFamily="34" charset="-127"/>
                        <a:ea typeface="BM DoHyeon OTF" panose="020B0600000101010101" pitchFamily="34" charset="-127"/>
                        <a:cs typeface="BM DoHyeon OTF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i="0" dirty="0">
                          <a:latin typeface="BM DoHyeon OTF" panose="020B0600000101010101" pitchFamily="34" charset="-127"/>
                          <a:ea typeface="BM DoHyeon OTF" panose="020B0600000101010101" pitchFamily="34" charset="-127"/>
                          <a:cs typeface="BM DoHyeon OTF" charset="-127"/>
                        </a:rPr>
                        <a:t>김창진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i="0" dirty="0">
                          <a:latin typeface="BM DoHyeon OTF" panose="020B0600000101010101" pitchFamily="34" charset="-127"/>
                          <a:ea typeface="BM DoHyeon OTF" panose="020B0600000101010101" pitchFamily="34" charset="-127"/>
                          <a:cs typeface="BM DoHyeon OTF" charset="-127"/>
                        </a:rPr>
                        <a:t>윤성철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i="0" dirty="0">
                          <a:latin typeface="BM DoHyeon OTF" panose="020B0600000101010101" pitchFamily="34" charset="-127"/>
                          <a:ea typeface="BM DoHyeon OTF" panose="020B0600000101010101" pitchFamily="34" charset="-127"/>
                          <a:cs typeface="BM DoHyeon OTF" charset="-127"/>
                        </a:rPr>
                        <a:t>김병철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8946">
                <a:tc>
                  <a:txBody>
                    <a:bodyPr/>
                    <a:lstStyle/>
                    <a:p>
                      <a:pPr algn="ctr" latinLnBrk="1"/>
                      <a:endParaRPr lang="en-US" altLang="ko-KR" i="0" dirty="0">
                        <a:latin typeface="BM DoHyeon OTF" panose="020B0600000101010101" pitchFamily="34" charset="-127"/>
                        <a:ea typeface="BM DoHyeon OTF" panose="020B0600000101010101" pitchFamily="34" charset="-127"/>
                        <a:cs typeface="BM DoHyeon OTF" charset="-127"/>
                      </a:endParaRPr>
                    </a:p>
                    <a:p>
                      <a:pPr algn="ctr" latinLnBrk="1"/>
                      <a:r>
                        <a:rPr lang="ko-KR" altLang="en-US" i="0" dirty="0">
                          <a:latin typeface="BM DoHyeon OTF" panose="020B0600000101010101" pitchFamily="34" charset="-127"/>
                          <a:ea typeface="BM DoHyeon OTF" panose="020B0600000101010101" pitchFamily="34" charset="-127"/>
                          <a:cs typeface="BM DoHyeon OTF" charset="-127"/>
                        </a:rPr>
                        <a:t>자료수집</a:t>
                      </a:r>
                      <a:endParaRPr lang="en-US" altLang="ko-KR" i="0" dirty="0">
                        <a:latin typeface="BM DoHyeon OTF" panose="020B0600000101010101" pitchFamily="34" charset="-127"/>
                        <a:ea typeface="BM DoHyeon OTF" panose="020B0600000101010101" pitchFamily="34" charset="-127"/>
                        <a:cs typeface="BM DoHyeon OTF" charset="-127"/>
                      </a:endParaRPr>
                    </a:p>
                    <a:p>
                      <a:pPr algn="ctr" latinLnBrk="1"/>
                      <a:endParaRPr lang="ko-KR" altLang="en-US" i="0" dirty="0">
                        <a:latin typeface="BM DoHyeon OTF" panose="020B0600000101010101" pitchFamily="34" charset="-127"/>
                        <a:ea typeface="BM DoHyeon OTF" panose="020B0600000101010101" pitchFamily="34" charset="-127"/>
                        <a:cs typeface="BM DoHyeon OTF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i="0" dirty="0">
                          <a:latin typeface="BM DoHyeon OTF" panose="020B0600000101010101" pitchFamily="34" charset="-127"/>
                          <a:ea typeface="BM DoHyeon OTF" panose="020B0600000101010101" pitchFamily="34" charset="-127"/>
                          <a:cs typeface="BM DoHyeon OTF" charset="-127"/>
                        </a:rPr>
                        <a:t>컴파일러</a:t>
                      </a:r>
                      <a:r>
                        <a:rPr lang="en-US" altLang="ko-KR" i="0" dirty="0">
                          <a:latin typeface="BM DoHyeon OTF" panose="020B0600000101010101" pitchFamily="34" charset="-127"/>
                          <a:ea typeface="BM DoHyeon OTF" panose="020B0600000101010101" pitchFamily="34" charset="-127"/>
                          <a:cs typeface="BM DoHyeon OTF" charset="-127"/>
                        </a:rPr>
                        <a:t>-</a:t>
                      </a:r>
                      <a:r>
                        <a:rPr lang="ko-KR" altLang="en-US" i="0" dirty="0">
                          <a:latin typeface="BM DoHyeon OTF" panose="020B0600000101010101" pitchFamily="34" charset="-127"/>
                          <a:ea typeface="BM DoHyeon OTF" panose="020B0600000101010101" pitchFamily="34" charset="-127"/>
                          <a:cs typeface="BM DoHyeon OTF" charset="-127"/>
                        </a:rPr>
                        <a:t>컴파일러</a:t>
                      </a:r>
                      <a:endParaRPr lang="en-US" altLang="ko-KR" i="0" dirty="0">
                        <a:latin typeface="BM DoHyeon OTF" panose="020B0600000101010101" pitchFamily="34" charset="-127"/>
                        <a:ea typeface="BM DoHyeon OTF" panose="020B0600000101010101" pitchFamily="34" charset="-127"/>
                        <a:cs typeface="BM DoHyeon OTF" charset="-127"/>
                      </a:endParaRPr>
                    </a:p>
                    <a:p>
                      <a:pPr algn="ctr" latinLnBrk="1"/>
                      <a:r>
                        <a:rPr lang="ko-KR" altLang="en-US" i="0" dirty="0">
                          <a:latin typeface="BM DoHyeon OTF" panose="020B0600000101010101" pitchFamily="34" charset="-127"/>
                          <a:ea typeface="BM DoHyeon OTF" panose="020B0600000101010101" pitchFamily="34" charset="-127"/>
                          <a:cs typeface="BM DoHyeon OTF" charset="-127"/>
                        </a:rPr>
                        <a:t>관련 자료 수집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i="0" dirty="0">
                          <a:latin typeface="BM DoHyeon OTF" panose="020B0600000101010101" pitchFamily="34" charset="-127"/>
                          <a:ea typeface="BM DoHyeon OTF" panose="020B0600000101010101" pitchFamily="34" charset="-127"/>
                          <a:cs typeface="BM DoHyeon OTF" charset="-127"/>
                        </a:rPr>
                        <a:t>Secure</a:t>
                      </a:r>
                      <a:r>
                        <a:rPr lang="en-US" altLang="ko-KR" sz="1600" i="0" baseline="0" dirty="0">
                          <a:latin typeface="BM DoHyeon OTF" panose="020B0600000101010101" pitchFamily="34" charset="-127"/>
                          <a:ea typeface="BM DoHyeon OTF" panose="020B0600000101010101" pitchFamily="34" charset="-127"/>
                          <a:cs typeface="BM DoHyeon OTF" charset="-127"/>
                        </a:rPr>
                        <a:t> Coding</a:t>
                      </a:r>
                    </a:p>
                    <a:p>
                      <a:pPr algn="ctr" latinLnBrk="1"/>
                      <a:r>
                        <a:rPr lang="ko-KR" altLang="en-US" sz="1600" i="0" baseline="0" dirty="0">
                          <a:latin typeface="BM DoHyeon OTF" panose="020B0600000101010101" pitchFamily="34" charset="-127"/>
                          <a:ea typeface="BM DoHyeon OTF" panose="020B0600000101010101" pitchFamily="34" charset="-127"/>
                          <a:cs typeface="BM DoHyeon OTF" charset="-127"/>
                        </a:rPr>
                        <a:t>관련 프로그램 및 </a:t>
                      </a:r>
                      <a:r>
                        <a:rPr lang="en-US" altLang="ko-KR" sz="1600" i="0" dirty="0">
                          <a:latin typeface="BM DoHyeon OTF" panose="020B0600000101010101" pitchFamily="34" charset="-127"/>
                          <a:ea typeface="BM DoHyeon OTF" panose="020B0600000101010101" pitchFamily="34" charset="-127"/>
                          <a:cs typeface="BM DoHyeon OTF" charset="-127"/>
                        </a:rPr>
                        <a:t>Java</a:t>
                      </a:r>
                      <a:r>
                        <a:rPr lang="en-US" altLang="ko-KR" sz="1600" i="0" baseline="0" dirty="0">
                          <a:latin typeface="BM DoHyeon OTF" panose="020B0600000101010101" pitchFamily="34" charset="-127"/>
                          <a:ea typeface="BM DoHyeon OTF" panose="020B0600000101010101" pitchFamily="34" charset="-127"/>
                          <a:cs typeface="BM DoHyeon OTF" charset="-127"/>
                        </a:rPr>
                        <a:t> </a:t>
                      </a:r>
                      <a:r>
                        <a:rPr lang="ko-KR" altLang="en-US" sz="1600" i="0" baseline="0" dirty="0">
                          <a:latin typeface="BM DoHyeon OTF" panose="020B0600000101010101" pitchFamily="34" charset="-127"/>
                          <a:ea typeface="BM DoHyeon OTF" panose="020B0600000101010101" pitchFamily="34" charset="-127"/>
                          <a:cs typeface="BM DoHyeon OTF" charset="-127"/>
                        </a:rPr>
                        <a:t>코드 예시 조사</a:t>
                      </a:r>
                      <a:endParaRPr lang="ko-KR" altLang="en-US" sz="1600" i="0" dirty="0">
                        <a:latin typeface="BM DoHyeon OTF" panose="020B0600000101010101" pitchFamily="34" charset="-127"/>
                        <a:ea typeface="BM DoHyeon OTF" panose="020B0600000101010101" pitchFamily="34" charset="-127"/>
                        <a:cs typeface="BM DoHyeon OTF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i="0" dirty="0">
                          <a:latin typeface="BM DoHyeon OTF" panose="020B0600000101010101" pitchFamily="34" charset="-127"/>
                          <a:ea typeface="BM DoHyeon OTF" panose="020B0600000101010101" pitchFamily="34" charset="-127"/>
                          <a:cs typeface="BM DoHyeon OTF" charset="-127"/>
                        </a:rPr>
                        <a:t>CERT</a:t>
                      </a:r>
                      <a:r>
                        <a:rPr lang="ko-KR" altLang="en-US" i="0" baseline="0" dirty="0">
                          <a:latin typeface="BM DoHyeon OTF" panose="020B0600000101010101" pitchFamily="34" charset="-127"/>
                          <a:ea typeface="BM DoHyeon OTF" panose="020B0600000101010101" pitchFamily="34" charset="-127"/>
                          <a:cs typeface="BM DoHyeon OTF" charset="-127"/>
                        </a:rPr>
                        <a:t> </a:t>
                      </a:r>
                      <a:r>
                        <a:rPr lang="en-US" altLang="ko-KR" i="0" baseline="0" dirty="0">
                          <a:latin typeface="BM DoHyeon OTF" panose="020B0600000101010101" pitchFamily="34" charset="-127"/>
                          <a:ea typeface="BM DoHyeon OTF" panose="020B0600000101010101" pitchFamily="34" charset="-127"/>
                          <a:cs typeface="BM DoHyeon OTF" charset="-127"/>
                        </a:rPr>
                        <a:t>Secure coding Rules</a:t>
                      </a:r>
                      <a:r>
                        <a:rPr lang="ko-KR" altLang="en-US" i="0" baseline="0" dirty="0">
                          <a:latin typeface="BM DoHyeon OTF" panose="020B0600000101010101" pitchFamily="34" charset="-127"/>
                          <a:ea typeface="BM DoHyeon OTF" panose="020B0600000101010101" pitchFamily="34" charset="-127"/>
                          <a:cs typeface="BM DoHyeon OTF" charset="-127"/>
                        </a:rPr>
                        <a:t> </a:t>
                      </a:r>
                      <a:endParaRPr lang="en-US" altLang="ko-KR" i="0" baseline="0" dirty="0">
                        <a:latin typeface="BM DoHyeon OTF" panose="020B0600000101010101" pitchFamily="34" charset="-127"/>
                        <a:ea typeface="BM DoHyeon OTF" panose="020B0600000101010101" pitchFamily="34" charset="-127"/>
                        <a:cs typeface="BM DoHyeon OTF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i="0" baseline="0" dirty="0">
                          <a:latin typeface="BM DoHyeon OTF" panose="020B0600000101010101" pitchFamily="34" charset="-127"/>
                          <a:ea typeface="BM DoHyeon OTF" panose="020B0600000101010101" pitchFamily="34" charset="-127"/>
                          <a:cs typeface="BM DoHyeon OTF" charset="-127"/>
                        </a:rPr>
                        <a:t>조사</a:t>
                      </a:r>
                      <a:endParaRPr lang="ko-KR" altLang="en-US" i="0" dirty="0">
                        <a:latin typeface="BM DoHyeon OTF" panose="020B0600000101010101" pitchFamily="34" charset="-127"/>
                        <a:ea typeface="BM DoHyeon OTF" panose="020B0600000101010101" pitchFamily="34" charset="-127"/>
                        <a:cs typeface="BM DoHyeon OTF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8946">
                <a:tc>
                  <a:txBody>
                    <a:bodyPr/>
                    <a:lstStyle/>
                    <a:p>
                      <a:pPr algn="ctr" latinLnBrk="1"/>
                      <a:endParaRPr lang="en-US" altLang="ko-KR" i="0" dirty="0">
                        <a:latin typeface="BM DoHyeon OTF" panose="020B0600000101010101" pitchFamily="34" charset="-127"/>
                        <a:ea typeface="BM DoHyeon OTF" panose="020B0600000101010101" pitchFamily="34" charset="-127"/>
                        <a:cs typeface="BM DoHyeon OTF" charset="-127"/>
                      </a:endParaRPr>
                    </a:p>
                    <a:p>
                      <a:pPr algn="ctr" latinLnBrk="1"/>
                      <a:r>
                        <a:rPr lang="ko-KR" altLang="en-US" i="0" dirty="0">
                          <a:latin typeface="BM DoHyeon OTF" panose="020B0600000101010101" pitchFamily="34" charset="-127"/>
                          <a:ea typeface="BM DoHyeon OTF" panose="020B0600000101010101" pitchFamily="34" charset="-127"/>
                          <a:cs typeface="BM DoHyeon OTF" charset="-127"/>
                        </a:rPr>
                        <a:t>설계</a:t>
                      </a:r>
                      <a:endParaRPr lang="en-US" altLang="ko-KR" i="0" dirty="0">
                        <a:latin typeface="BM DoHyeon OTF" panose="020B0600000101010101" pitchFamily="34" charset="-127"/>
                        <a:ea typeface="BM DoHyeon OTF" panose="020B0600000101010101" pitchFamily="34" charset="-127"/>
                        <a:cs typeface="BM DoHyeon OTF" charset="-127"/>
                      </a:endParaRPr>
                    </a:p>
                    <a:p>
                      <a:pPr algn="ctr" latinLnBrk="1"/>
                      <a:endParaRPr lang="ko-KR" altLang="en-US" i="0" dirty="0">
                        <a:latin typeface="BM DoHyeon OTF" panose="020B0600000101010101" pitchFamily="34" charset="-127"/>
                        <a:ea typeface="BM DoHyeon OTF" panose="020B0600000101010101" pitchFamily="34" charset="-127"/>
                        <a:cs typeface="BM DoHyeon OTF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i="0" dirty="0">
                          <a:latin typeface="BM DoHyeon OTF" panose="020B0600000101010101" pitchFamily="34" charset="-127"/>
                          <a:ea typeface="BM DoHyeon OTF" panose="020B0600000101010101" pitchFamily="34" charset="-127"/>
                          <a:cs typeface="BM DoHyeon OTF" charset="-127"/>
                        </a:rPr>
                        <a:t>프로젝트 총괄</a:t>
                      </a:r>
                      <a:endParaRPr lang="en-US" altLang="ko-KR" i="0" dirty="0">
                        <a:latin typeface="BM DoHyeon OTF" panose="020B0600000101010101" pitchFamily="34" charset="-127"/>
                        <a:ea typeface="BM DoHyeon OTF" panose="020B0600000101010101" pitchFamily="34" charset="-127"/>
                        <a:cs typeface="BM DoHyeon OTF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i="0" dirty="0">
                          <a:latin typeface="BM DoHyeon OTF" panose="020B0600000101010101" pitchFamily="34" charset="-127"/>
                          <a:ea typeface="BM DoHyeon OTF" panose="020B0600000101010101" pitchFamily="34" charset="-127"/>
                          <a:cs typeface="BM DoHyeon OTF" charset="-127"/>
                        </a:rPr>
                        <a:t>개발환경 설계</a:t>
                      </a:r>
                      <a:endParaRPr lang="en-US" altLang="ko-KR" i="0" dirty="0">
                        <a:latin typeface="BM DoHyeon OTF" panose="020B0600000101010101" pitchFamily="34" charset="-127"/>
                        <a:ea typeface="BM DoHyeon OTF" panose="020B0600000101010101" pitchFamily="34" charset="-127"/>
                        <a:cs typeface="BM DoHyeon OTF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i="0" dirty="0">
                          <a:latin typeface="BM DoHyeon OTF" panose="020B0600000101010101" pitchFamily="34" charset="-127"/>
                          <a:ea typeface="BM DoHyeon OTF" panose="020B0600000101010101" pitchFamily="34" charset="-127"/>
                          <a:cs typeface="BM DoHyeon OTF" charset="-127"/>
                        </a:rPr>
                        <a:t>통제 항목 설계</a:t>
                      </a:r>
                      <a:endParaRPr lang="en-US" altLang="ko-KR" i="0" dirty="0">
                        <a:latin typeface="BM DoHyeon OTF" panose="020B0600000101010101" pitchFamily="34" charset="-127"/>
                        <a:ea typeface="BM DoHyeon OTF" panose="020B0600000101010101" pitchFamily="34" charset="-127"/>
                        <a:cs typeface="BM DoHyeon OTF" charset="-127"/>
                      </a:endParaRPr>
                    </a:p>
                    <a:p>
                      <a:pPr algn="ctr" latinLnBrk="1"/>
                      <a:r>
                        <a:rPr lang="ko-KR" altLang="en-US" i="0" dirty="0">
                          <a:latin typeface="BM DoHyeon OTF" panose="020B0600000101010101" pitchFamily="34" charset="-127"/>
                          <a:ea typeface="BM DoHyeon OTF" panose="020B0600000101010101" pitchFamily="34" charset="-127"/>
                          <a:cs typeface="BM DoHyeon OTF" charset="-127"/>
                        </a:rPr>
                        <a:t>플러그인 설계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i="0" dirty="0">
                          <a:latin typeface="BM DoHyeon OTF" panose="020B0600000101010101" pitchFamily="34" charset="-127"/>
                          <a:ea typeface="BM DoHyeon OTF" panose="020B0600000101010101" pitchFamily="34" charset="-127"/>
                          <a:cs typeface="BM DoHyeon OTF" charset="-127"/>
                        </a:rPr>
                        <a:t>알고리즘 설계</a:t>
                      </a:r>
                      <a:endParaRPr lang="en-US" altLang="ko-KR" i="0" dirty="0">
                        <a:latin typeface="BM DoHyeon OTF" panose="020B0600000101010101" pitchFamily="34" charset="-127"/>
                        <a:ea typeface="BM DoHyeon OTF" panose="020B0600000101010101" pitchFamily="34" charset="-127"/>
                        <a:cs typeface="BM DoHyeon OTF" charset="-127"/>
                      </a:endParaRPr>
                    </a:p>
                    <a:p>
                      <a:pPr algn="ctr" latinLnBrk="1"/>
                      <a:r>
                        <a:rPr lang="en-US" altLang="ko-KR" i="0" dirty="0">
                          <a:latin typeface="BM DoHyeon OTF" panose="020B0600000101010101" pitchFamily="34" charset="-127"/>
                          <a:ea typeface="BM DoHyeon OTF" panose="020B0600000101010101" pitchFamily="34" charset="-127"/>
                          <a:cs typeface="BM DoHyeon OTF" charset="-127"/>
                        </a:rPr>
                        <a:t>JavaCC </a:t>
                      </a:r>
                      <a:r>
                        <a:rPr lang="ko-KR" altLang="en-US" i="0" dirty="0">
                          <a:latin typeface="BM DoHyeon OTF" panose="020B0600000101010101" pitchFamily="34" charset="-127"/>
                          <a:ea typeface="BM DoHyeon OTF" panose="020B0600000101010101" pitchFamily="34" charset="-127"/>
                          <a:cs typeface="BM DoHyeon OTF" charset="-127"/>
                        </a:rPr>
                        <a:t>구성파일</a:t>
                      </a:r>
                      <a:endParaRPr lang="en-US" altLang="ko-KR" i="0" dirty="0">
                        <a:latin typeface="BM DoHyeon OTF" panose="020B0600000101010101" pitchFamily="34" charset="-127"/>
                        <a:ea typeface="BM DoHyeon OTF" panose="020B0600000101010101" pitchFamily="34" charset="-127"/>
                        <a:cs typeface="BM DoHyeon OTF" charset="-127"/>
                      </a:endParaRPr>
                    </a:p>
                    <a:p>
                      <a:pPr algn="ctr" latinLnBrk="1"/>
                      <a:r>
                        <a:rPr lang="ko-KR" altLang="en-US" i="0" dirty="0">
                          <a:latin typeface="BM DoHyeon OTF" panose="020B0600000101010101" pitchFamily="34" charset="-127"/>
                          <a:ea typeface="BM DoHyeon OTF" panose="020B0600000101010101" pitchFamily="34" charset="-127"/>
                          <a:cs typeface="BM DoHyeon OTF" charset="-127"/>
                        </a:rPr>
                        <a:t>관리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8946">
                <a:tc>
                  <a:txBody>
                    <a:bodyPr/>
                    <a:lstStyle/>
                    <a:p>
                      <a:pPr algn="ctr" latinLnBrk="1"/>
                      <a:endParaRPr lang="en-US" altLang="ko-KR" i="0" dirty="0">
                        <a:latin typeface="BM DoHyeon OTF" panose="020B0600000101010101" pitchFamily="34" charset="-127"/>
                        <a:ea typeface="BM DoHyeon OTF" panose="020B0600000101010101" pitchFamily="34" charset="-127"/>
                        <a:cs typeface="BM DoHyeon OTF" charset="-127"/>
                      </a:endParaRPr>
                    </a:p>
                    <a:p>
                      <a:pPr algn="ctr" latinLnBrk="1"/>
                      <a:r>
                        <a:rPr lang="ko-KR" altLang="en-US" i="0" dirty="0">
                          <a:latin typeface="BM DoHyeon OTF" panose="020B0600000101010101" pitchFamily="34" charset="-127"/>
                          <a:ea typeface="BM DoHyeon OTF" panose="020B0600000101010101" pitchFamily="34" charset="-127"/>
                          <a:cs typeface="BM DoHyeon OTF" charset="-127"/>
                        </a:rPr>
                        <a:t>구현</a:t>
                      </a:r>
                      <a:endParaRPr lang="en-US" altLang="ko-KR" i="0" dirty="0">
                        <a:latin typeface="BM DoHyeon OTF" panose="020B0600000101010101" pitchFamily="34" charset="-127"/>
                        <a:ea typeface="BM DoHyeon OTF" panose="020B0600000101010101" pitchFamily="34" charset="-127"/>
                        <a:cs typeface="BM DoHyeon OTF" charset="-127"/>
                      </a:endParaRPr>
                    </a:p>
                    <a:p>
                      <a:pPr algn="ctr" latinLnBrk="1"/>
                      <a:endParaRPr lang="ko-KR" altLang="en-US" i="0" dirty="0">
                        <a:latin typeface="BM DoHyeon OTF" panose="020B0600000101010101" pitchFamily="34" charset="-127"/>
                        <a:ea typeface="BM DoHyeon OTF" panose="020B0600000101010101" pitchFamily="34" charset="-127"/>
                        <a:cs typeface="BM DoHyeon OTF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i="0" baseline="0" dirty="0">
                          <a:latin typeface="BM DoHyeon OTF" panose="020B0600000101010101" pitchFamily="34" charset="-127"/>
                          <a:ea typeface="BM DoHyeon OTF" panose="020B0600000101010101" pitchFamily="34" charset="-127"/>
                          <a:cs typeface="BM DoHyeon OTF" charset="-127"/>
                        </a:rPr>
                        <a:t>Parsing </a:t>
                      </a:r>
                      <a:r>
                        <a:rPr lang="ko-KR" altLang="en-US" sz="1800" i="0" baseline="0" dirty="0">
                          <a:latin typeface="BM DoHyeon OTF" panose="020B0600000101010101" pitchFamily="34" charset="-127"/>
                          <a:ea typeface="BM DoHyeon OTF" panose="020B0600000101010101" pitchFamily="34" charset="-127"/>
                          <a:cs typeface="BM DoHyeon OTF" charset="-127"/>
                        </a:rPr>
                        <a:t>구현</a:t>
                      </a:r>
                      <a:endParaRPr lang="en-US" altLang="ko-KR" sz="1800" i="0" baseline="0" dirty="0">
                        <a:latin typeface="BM DoHyeon OTF" panose="020B0600000101010101" pitchFamily="34" charset="-127"/>
                        <a:ea typeface="BM DoHyeon OTF" panose="020B0600000101010101" pitchFamily="34" charset="-127"/>
                        <a:cs typeface="BM DoHyeon OTF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i="0" dirty="0">
                          <a:latin typeface="BM DoHyeon OTF" panose="020B0600000101010101" pitchFamily="34" charset="-127"/>
                          <a:ea typeface="BM DoHyeon OTF" panose="020B0600000101010101" pitchFamily="34" charset="-127"/>
                          <a:cs typeface="BM DoHyeon OTF" charset="-127"/>
                        </a:rPr>
                        <a:t>플러그인 구현</a:t>
                      </a:r>
                      <a:endParaRPr lang="en-US" altLang="ko-KR" i="0" dirty="0">
                        <a:latin typeface="BM DoHyeon OTF" panose="020B0600000101010101" pitchFamily="34" charset="-127"/>
                        <a:ea typeface="BM DoHyeon OTF" panose="020B0600000101010101" pitchFamily="34" charset="-127"/>
                        <a:cs typeface="BM DoHyeon OTF" charset="-127"/>
                      </a:endParaRPr>
                    </a:p>
                    <a:p>
                      <a:pPr algn="ctr" latinLnBrk="1"/>
                      <a:endParaRPr lang="en-US" altLang="ko-KR" i="0" baseline="0" dirty="0">
                        <a:latin typeface="BM DoHyeon OTF" panose="020B0600000101010101" pitchFamily="34" charset="-127"/>
                        <a:ea typeface="BM DoHyeon OTF" panose="020B0600000101010101" pitchFamily="34" charset="-127"/>
                        <a:cs typeface="BM DoHyeon OTF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i="0" dirty="0">
                          <a:latin typeface="BM DoHyeon OTF" panose="020B0600000101010101" pitchFamily="34" charset="-127"/>
                          <a:ea typeface="BM DoHyeon OTF" panose="020B0600000101010101" pitchFamily="34" charset="-127"/>
                          <a:cs typeface="BM DoHyeon OTF" charset="-127"/>
                        </a:rPr>
                        <a:t>Lexing </a:t>
                      </a:r>
                      <a:r>
                        <a:rPr lang="ko-KR" altLang="en-US" i="0" dirty="0">
                          <a:latin typeface="BM DoHyeon OTF" panose="020B0600000101010101" pitchFamily="34" charset="-127"/>
                          <a:ea typeface="BM DoHyeon OTF" panose="020B0600000101010101" pitchFamily="34" charset="-127"/>
                          <a:cs typeface="BM DoHyeon OTF" charset="-127"/>
                        </a:rPr>
                        <a:t>작업</a:t>
                      </a:r>
                      <a:endParaRPr lang="en-US" altLang="ko-KR" i="0" dirty="0">
                        <a:latin typeface="BM DoHyeon OTF" panose="020B0600000101010101" pitchFamily="34" charset="-127"/>
                        <a:ea typeface="BM DoHyeon OTF" panose="020B0600000101010101" pitchFamily="34" charset="-127"/>
                        <a:cs typeface="BM DoHyeon OTF" charset="-127"/>
                      </a:endParaRPr>
                    </a:p>
                    <a:p>
                      <a:pPr algn="ctr" latinLnBrk="1"/>
                      <a:r>
                        <a:rPr lang="ko-KR" altLang="en-US" i="0" dirty="0">
                          <a:latin typeface="BM DoHyeon OTF" panose="020B0600000101010101" pitchFamily="34" charset="-127"/>
                          <a:ea typeface="BM DoHyeon OTF" panose="020B0600000101010101" pitchFamily="34" charset="-127"/>
                          <a:cs typeface="BM DoHyeon OTF" charset="-127"/>
                        </a:rPr>
                        <a:t>플러그인 </a:t>
                      </a:r>
                      <a:endParaRPr lang="en-US" altLang="ko-KR" i="0" dirty="0">
                        <a:latin typeface="BM DoHyeon OTF" panose="020B0600000101010101" pitchFamily="34" charset="-127"/>
                        <a:ea typeface="BM DoHyeon OTF" panose="020B0600000101010101" pitchFamily="34" charset="-127"/>
                        <a:cs typeface="BM DoHyeon OTF" charset="-127"/>
                      </a:endParaRPr>
                    </a:p>
                    <a:p>
                      <a:pPr algn="ctr" latinLnBrk="1"/>
                      <a:r>
                        <a:rPr lang="ko-KR" altLang="en-US" i="0" dirty="0">
                          <a:latin typeface="BM DoHyeon OTF" panose="020B0600000101010101" pitchFamily="34" charset="-127"/>
                          <a:ea typeface="BM DoHyeon OTF" panose="020B0600000101010101" pitchFamily="34" charset="-127"/>
                          <a:cs typeface="BM DoHyeon OTF" charset="-127"/>
                        </a:rPr>
                        <a:t>인터페이스 구현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i="0" dirty="0">
                          <a:latin typeface="BM DoHyeon OTF" panose="020B0600000101010101" pitchFamily="34" charset="-127"/>
                          <a:ea typeface="BM DoHyeon OTF" panose="020B0600000101010101" pitchFamily="34" charset="-127"/>
                          <a:cs typeface="BM DoHyeon OTF" charset="-127"/>
                        </a:rPr>
                        <a:t>Parsing /Lexing</a:t>
                      </a:r>
                      <a:r>
                        <a:rPr lang="ko-KR" altLang="en-US" i="0" dirty="0">
                          <a:latin typeface="BM DoHyeon OTF" panose="020B0600000101010101" pitchFamily="34" charset="-127"/>
                          <a:ea typeface="BM DoHyeon OTF" panose="020B0600000101010101" pitchFamily="34" charset="-127"/>
                          <a:cs typeface="BM DoHyeon OTF" charset="-127"/>
                        </a:rPr>
                        <a:t> 작업</a:t>
                      </a:r>
                      <a:endParaRPr lang="en-US" altLang="ko-KR" i="0" dirty="0">
                        <a:latin typeface="BM DoHyeon OTF" panose="020B0600000101010101" pitchFamily="34" charset="-127"/>
                        <a:ea typeface="BM DoHyeon OTF" panose="020B0600000101010101" pitchFamily="34" charset="-127"/>
                        <a:cs typeface="BM DoHyeon OTF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i="0" baseline="0" dirty="0">
                          <a:latin typeface="BM DoHyeon OTF" panose="020B0600000101010101" pitchFamily="34" charset="-127"/>
                          <a:ea typeface="BM DoHyeon OTF" panose="020B0600000101010101" pitchFamily="34" charset="-127"/>
                          <a:cs typeface="BM DoHyeon OTF" charset="-127"/>
                        </a:rPr>
                        <a:t>플러그인 이식</a:t>
                      </a:r>
                      <a:endParaRPr lang="en-US" altLang="ko-KR" i="0" baseline="0" dirty="0">
                        <a:latin typeface="BM DoHyeon OTF" panose="020B0600000101010101" pitchFamily="34" charset="-127"/>
                        <a:ea typeface="BM DoHyeon OTF" panose="020B0600000101010101" pitchFamily="34" charset="-127"/>
                        <a:cs typeface="BM DoHyeon OTF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48946">
                <a:tc>
                  <a:txBody>
                    <a:bodyPr/>
                    <a:lstStyle/>
                    <a:p>
                      <a:pPr algn="ctr" latinLnBrk="1"/>
                      <a:endParaRPr lang="en-US" altLang="ko-KR" i="0" dirty="0">
                        <a:latin typeface="BM DoHyeon OTF" panose="020B0600000101010101" pitchFamily="34" charset="-127"/>
                        <a:ea typeface="BM DoHyeon OTF" panose="020B0600000101010101" pitchFamily="34" charset="-127"/>
                        <a:cs typeface="BM DoHyeon OTF" charset="-127"/>
                      </a:endParaRPr>
                    </a:p>
                    <a:p>
                      <a:pPr algn="ctr" latinLnBrk="1"/>
                      <a:r>
                        <a:rPr lang="ko-KR" altLang="en-US" i="0" dirty="0">
                          <a:latin typeface="BM DoHyeon OTF" panose="020B0600000101010101" pitchFamily="34" charset="-127"/>
                          <a:ea typeface="BM DoHyeon OTF" panose="020B0600000101010101" pitchFamily="34" charset="-127"/>
                          <a:cs typeface="BM DoHyeon OTF" charset="-127"/>
                        </a:rPr>
                        <a:t>테스트</a:t>
                      </a:r>
                      <a:endParaRPr lang="en-US" altLang="ko-KR" i="0" dirty="0">
                        <a:latin typeface="BM DoHyeon OTF" panose="020B0600000101010101" pitchFamily="34" charset="-127"/>
                        <a:ea typeface="BM DoHyeon OTF" panose="020B0600000101010101" pitchFamily="34" charset="-127"/>
                        <a:cs typeface="BM DoHyeon OTF" charset="-127"/>
                      </a:endParaRPr>
                    </a:p>
                    <a:p>
                      <a:pPr algn="ctr" latinLnBrk="1"/>
                      <a:endParaRPr lang="ko-KR" altLang="en-US" i="0" dirty="0">
                        <a:latin typeface="BM DoHyeon OTF" panose="020B0600000101010101" pitchFamily="34" charset="-127"/>
                        <a:ea typeface="BM DoHyeon OTF" panose="020B0600000101010101" pitchFamily="34" charset="-127"/>
                        <a:cs typeface="BM DoHyeon OTF" charset="-127"/>
                      </a:endParaRP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latinLnBrk="1"/>
                      <a:endParaRPr lang="en-US" altLang="ko-KR" i="0" dirty="0">
                        <a:latin typeface="BM DoHyeon OTF" panose="020B0600000101010101" pitchFamily="34" charset="-127"/>
                        <a:ea typeface="BM DoHyeon OTF" panose="020B0600000101010101" pitchFamily="34" charset="-127"/>
                        <a:cs typeface="BM DoHyeon OTF" charset="-127"/>
                      </a:endParaRPr>
                    </a:p>
                    <a:p>
                      <a:pPr algn="ctr" latinLnBrk="1"/>
                      <a:r>
                        <a:rPr lang="ko-KR" altLang="en-US" i="0" dirty="0">
                          <a:latin typeface="BM DoHyeon OTF" panose="020B0600000101010101" pitchFamily="34" charset="-127"/>
                          <a:ea typeface="BM DoHyeon OTF" panose="020B0600000101010101" pitchFamily="34" charset="-127"/>
                          <a:cs typeface="BM DoHyeon OTF" charset="-127"/>
                        </a:rPr>
                        <a:t>플러그인에서의 컴파일 및 통합 테스트</a:t>
                      </a:r>
                      <a:endParaRPr lang="en-US" altLang="ko-KR" i="0" dirty="0">
                        <a:latin typeface="BM DoHyeon OTF" panose="020B0600000101010101" pitchFamily="34" charset="-127"/>
                        <a:ea typeface="BM DoHyeon OTF" panose="020B0600000101010101" pitchFamily="34" charset="-127"/>
                        <a:cs typeface="BM DoHyeon OTF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i="1" dirty="0">
                        <a:latin typeface="BM HANNA 11yrs old OTF" charset="-127"/>
                        <a:ea typeface="BM HANNA 11yrs old OTF" charset="-127"/>
                        <a:cs typeface="BM HANNA 11yrs old OTF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i="1" dirty="0">
                        <a:latin typeface="BM HANNA 11yrs old OTF" charset="-127"/>
                        <a:ea typeface="BM HANNA 11yrs old OTF" charset="-127"/>
                        <a:cs typeface="BM HANNA 11yrs old OTF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" name="TextBox 2">
            <a:extLst>
              <a:ext uri="{FF2B5EF4-FFF2-40B4-BE49-F238E27FC236}">
                <a16:creationId xmlns:a16="http://schemas.microsoft.com/office/drawing/2014/main" id="{1DD1201A-4282-412C-AB5E-350BF5580D5B}"/>
              </a:ext>
            </a:extLst>
          </p:cNvPr>
          <p:cNvSpPr txBox="1"/>
          <p:nvPr/>
        </p:nvSpPr>
        <p:spPr>
          <a:xfrm>
            <a:off x="287092" y="6289314"/>
            <a:ext cx="7819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42</a:t>
            </a:r>
            <a:endParaRPr lang="ko-KR" altLang="en-US" sz="2800" b="1" dirty="0">
              <a:solidFill>
                <a:schemeClr val="accent1"/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0833136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002437-E1E7-43BF-A766-81598B973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559678"/>
            <a:ext cx="4432300" cy="723022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sz="4000" b="1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종합 설계 수행 일정</a:t>
            </a: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7871027"/>
              </p:ext>
            </p:extLst>
          </p:nvPr>
        </p:nvGraphicFramePr>
        <p:xfrm>
          <a:off x="1069065" y="1416392"/>
          <a:ext cx="10222047" cy="42093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57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91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917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4916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8342">
                  <a:extLst>
                    <a:ext uri="{9D8B030D-6E8A-4147-A177-3AD203B41FA5}">
                      <a16:colId xmlns:a16="http://schemas.microsoft.com/office/drawing/2014/main" val="528777816"/>
                    </a:ext>
                  </a:extLst>
                </a:gridCol>
                <a:gridCol w="65708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3442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149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2002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02396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725054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657081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69580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653601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</a:tblGrid>
              <a:tr h="115953"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1" i="1" dirty="0">
                        <a:latin typeface="BM DoHyeon OTF" panose="020B0600000101010101" pitchFamily="34" charset="-127"/>
                        <a:ea typeface="BM DoHyeon OTF" panose="020B0600000101010101" pitchFamily="34" charset="-127"/>
                        <a:cs typeface="BM DoHyeon OTF" charset="-127"/>
                      </a:endParaRPr>
                    </a:p>
                  </a:txBody>
                  <a:tcPr marL="76405" marR="76405" marT="38202" marB="3820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i="1" dirty="0">
                          <a:latin typeface="BM DoHyeon OTF" panose="020B0600000101010101" pitchFamily="34" charset="-127"/>
                          <a:ea typeface="BM DoHyeon OTF" panose="020B0600000101010101" pitchFamily="34" charset="-127"/>
                          <a:cs typeface="BM DoHyeon OTF" charset="-127"/>
                        </a:rPr>
                        <a:t>12</a:t>
                      </a:r>
                      <a:r>
                        <a:rPr lang="ko-KR" altLang="en-US" sz="1200" b="0" i="1" dirty="0">
                          <a:latin typeface="BM DoHyeon OTF" panose="020B0600000101010101" pitchFamily="34" charset="-127"/>
                          <a:ea typeface="BM DoHyeon OTF" panose="020B0600000101010101" pitchFamily="34" charset="-127"/>
                          <a:cs typeface="BM DoHyeon OTF" charset="-127"/>
                        </a:rPr>
                        <a:t>월</a:t>
                      </a:r>
                    </a:p>
                  </a:txBody>
                  <a:tcPr marL="76405" marR="76405" marT="38202" marB="3820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i="1" dirty="0">
                          <a:latin typeface="BM DoHyeon OTF" panose="020B0600000101010101" pitchFamily="34" charset="-127"/>
                          <a:ea typeface="BM DoHyeon OTF" panose="020B0600000101010101" pitchFamily="34" charset="-127"/>
                          <a:cs typeface="BM DoHyeon OTF" charset="-127"/>
                        </a:rPr>
                        <a:t>1</a:t>
                      </a:r>
                      <a:r>
                        <a:rPr lang="ko-KR" altLang="en-US" sz="1200" b="0" i="1" dirty="0">
                          <a:latin typeface="BM DoHyeon OTF" panose="020B0600000101010101" pitchFamily="34" charset="-127"/>
                          <a:ea typeface="BM DoHyeon OTF" panose="020B0600000101010101" pitchFamily="34" charset="-127"/>
                          <a:cs typeface="BM DoHyeon OTF" charset="-127"/>
                        </a:rPr>
                        <a:t>월</a:t>
                      </a:r>
                      <a:endParaRPr lang="ko-KR" altLang="en-US" sz="1500" b="0" i="1" dirty="0">
                        <a:latin typeface="BM DoHyeon OTF" panose="020B0600000101010101" pitchFamily="34" charset="-127"/>
                        <a:ea typeface="BM DoHyeon OTF" panose="020B0600000101010101" pitchFamily="34" charset="-127"/>
                        <a:cs typeface="BM DoHyeon OTF" charset="-127"/>
                      </a:endParaRPr>
                    </a:p>
                  </a:txBody>
                  <a:tcPr marL="76405" marR="76405" marT="38202" marB="38202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i="1" dirty="0">
                          <a:latin typeface="BM DoHyeon OTF" panose="020B0600000101010101" pitchFamily="34" charset="-127"/>
                          <a:ea typeface="BM DoHyeon OTF" panose="020B0600000101010101" pitchFamily="34" charset="-127"/>
                          <a:cs typeface="BM DoHyeon OTF" charset="-127"/>
                        </a:rPr>
                        <a:t>2</a:t>
                      </a:r>
                      <a:r>
                        <a:rPr lang="ko-KR" altLang="en-US" sz="1200" b="0" i="1" dirty="0">
                          <a:latin typeface="BM DoHyeon OTF" panose="020B0600000101010101" pitchFamily="34" charset="-127"/>
                          <a:ea typeface="BM DoHyeon OTF" panose="020B0600000101010101" pitchFamily="34" charset="-127"/>
                          <a:cs typeface="BM DoHyeon OTF" charset="-127"/>
                        </a:rPr>
                        <a:t>월 </a:t>
                      </a:r>
                    </a:p>
                  </a:txBody>
                  <a:tcPr marL="76405" marR="76405" marT="38202" marB="38202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i="1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BM DoHyeon OTF" charset="-127"/>
                      </a:endParaRPr>
                    </a:p>
                  </a:txBody>
                  <a:tcPr marL="76405" marR="76405" marT="38202" marB="3820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i="1" dirty="0">
                          <a:latin typeface="BM DoHyeon OTF" panose="020B0600000101010101" pitchFamily="34" charset="-127"/>
                          <a:ea typeface="BM DoHyeon OTF" panose="020B0600000101010101" pitchFamily="34" charset="-127"/>
                          <a:cs typeface="BM DoHyeon OTF" charset="-127"/>
                        </a:rPr>
                        <a:t>3</a:t>
                      </a:r>
                      <a:r>
                        <a:rPr lang="ko-KR" altLang="en-US" sz="1200" b="0" i="1" dirty="0">
                          <a:latin typeface="BM DoHyeon OTF" panose="020B0600000101010101" pitchFamily="34" charset="-127"/>
                          <a:ea typeface="BM DoHyeon OTF" panose="020B0600000101010101" pitchFamily="34" charset="-127"/>
                          <a:cs typeface="BM DoHyeon OTF" charset="-127"/>
                        </a:rPr>
                        <a:t>월</a:t>
                      </a:r>
                    </a:p>
                  </a:txBody>
                  <a:tcPr marL="76405" marR="76405" marT="38202" marB="3820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i="1" dirty="0">
                          <a:latin typeface="BM DoHyeon OTF" panose="020B0600000101010101" pitchFamily="34" charset="-127"/>
                          <a:ea typeface="BM DoHyeon OTF" panose="020B0600000101010101" pitchFamily="34" charset="-127"/>
                          <a:cs typeface="BM DoHyeon OTF" charset="-127"/>
                        </a:rPr>
                        <a:t>4</a:t>
                      </a:r>
                      <a:r>
                        <a:rPr lang="ko-KR" altLang="en-US" sz="1200" b="0" i="1" dirty="0">
                          <a:latin typeface="BM DoHyeon OTF" panose="020B0600000101010101" pitchFamily="34" charset="-127"/>
                          <a:ea typeface="BM DoHyeon OTF" panose="020B0600000101010101" pitchFamily="34" charset="-127"/>
                          <a:cs typeface="BM DoHyeon OTF" charset="-127"/>
                        </a:rPr>
                        <a:t>월</a:t>
                      </a:r>
                    </a:p>
                  </a:txBody>
                  <a:tcPr marL="76405" marR="76405" marT="38202" marB="3820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i="1" dirty="0">
                          <a:latin typeface="BM DoHyeon OTF" panose="020B0600000101010101" pitchFamily="34" charset="-127"/>
                          <a:ea typeface="BM DoHyeon OTF" panose="020B0600000101010101" pitchFamily="34" charset="-127"/>
                          <a:cs typeface="BM DoHyeon OTF" charset="-127"/>
                        </a:rPr>
                        <a:t>5</a:t>
                      </a:r>
                      <a:r>
                        <a:rPr lang="ko-KR" altLang="en-US" sz="1200" b="0" i="1" dirty="0">
                          <a:latin typeface="BM DoHyeon OTF" panose="020B0600000101010101" pitchFamily="34" charset="-127"/>
                          <a:ea typeface="BM DoHyeon OTF" panose="020B0600000101010101" pitchFamily="34" charset="-127"/>
                          <a:cs typeface="BM DoHyeon OTF" charset="-127"/>
                        </a:rPr>
                        <a:t>월</a:t>
                      </a:r>
                    </a:p>
                  </a:txBody>
                  <a:tcPr marL="76405" marR="76405" marT="38202" marB="3820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i="1" dirty="0">
                          <a:latin typeface="BM DoHyeon OTF" panose="020B0600000101010101" pitchFamily="34" charset="-127"/>
                          <a:ea typeface="BM DoHyeon OTF" panose="020B0600000101010101" pitchFamily="34" charset="-127"/>
                          <a:cs typeface="BM DoHyeon OTF" charset="-127"/>
                        </a:rPr>
                        <a:t>6</a:t>
                      </a:r>
                      <a:r>
                        <a:rPr lang="ko-KR" altLang="en-US" sz="1200" b="0" i="1" dirty="0">
                          <a:latin typeface="BM DoHyeon OTF" panose="020B0600000101010101" pitchFamily="34" charset="-127"/>
                          <a:ea typeface="BM DoHyeon OTF" panose="020B0600000101010101" pitchFamily="34" charset="-127"/>
                          <a:cs typeface="BM DoHyeon OTF" charset="-127"/>
                        </a:rPr>
                        <a:t>월</a:t>
                      </a:r>
                    </a:p>
                  </a:txBody>
                  <a:tcPr marL="76405" marR="76405" marT="38202" marB="3820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i="1" dirty="0">
                          <a:latin typeface="BM DoHyeon OTF" panose="020B0600000101010101" pitchFamily="34" charset="-127"/>
                          <a:ea typeface="BM DoHyeon OTF" panose="020B0600000101010101" pitchFamily="34" charset="-127"/>
                          <a:cs typeface="BM DoHyeon OTF" charset="-127"/>
                        </a:rPr>
                        <a:t>7</a:t>
                      </a:r>
                      <a:r>
                        <a:rPr lang="ko-KR" altLang="en-US" sz="1200" b="0" i="1" dirty="0">
                          <a:latin typeface="BM DoHyeon OTF" panose="020B0600000101010101" pitchFamily="34" charset="-127"/>
                          <a:ea typeface="BM DoHyeon OTF" panose="020B0600000101010101" pitchFamily="34" charset="-127"/>
                          <a:cs typeface="BM DoHyeon OTF" charset="-127"/>
                        </a:rPr>
                        <a:t>월</a:t>
                      </a:r>
                    </a:p>
                  </a:txBody>
                  <a:tcPr marL="76405" marR="76405" marT="38202" marB="3820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i="1" dirty="0">
                          <a:latin typeface="BM DoHyeon OTF" panose="020B0600000101010101" pitchFamily="34" charset="-127"/>
                          <a:ea typeface="BM DoHyeon OTF" panose="020B0600000101010101" pitchFamily="34" charset="-127"/>
                          <a:cs typeface="BM DoHyeon OTF" charset="-127"/>
                        </a:rPr>
                        <a:t>8</a:t>
                      </a:r>
                      <a:r>
                        <a:rPr lang="ko-KR" altLang="en-US" sz="1200" b="0" i="1" dirty="0">
                          <a:latin typeface="BM DoHyeon OTF" panose="020B0600000101010101" pitchFamily="34" charset="-127"/>
                          <a:ea typeface="BM DoHyeon OTF" panose="020B0600000101010101" pitchFamily="34" charset="-127"/>
                          <a:cs typeface="BM DoHyeon OTF" charset="-127"/>
                        </a:rPr>
                        <a:t>월</a:t>
                      </a:r>
                    </a:p>
                  </a:txBody>
                  <a:tcPr marL="76405" marR="76405" marT="38202" marB="3820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i="1" dirty="0">
                          <a:latin typeface="BM DoHyeon OTF" panose="020B0600000101010101" pitchFamily="34" charset="-127"/>
                          <a:ea typeface="BM DoHyeon OTF" panose="020B0600000101010101" pitchFamily="34" charset="-127"/>
                          <a:cs typeface="BM DoHyeon OTF" charset="-127"/>
                        </a:rPr>
                        <a:t>9</a:t>
                      </a:r>
                      <a:r>
                        <a:rPr lang="ko-KR" altLang="en-US" sz="1200" b="0" i="1" dirty="0">
                          <a:latin typeface="BM DoHyeon OTF" panose="020B0600000101010101" pitchFamily="34" charset="-127"/>
                          <a:ea typeface="BM DoHyeon OTF" panose="020B0600000101010101" pitchFamily="34" charset="-127"/>
                          <a:cs typeface="BM DoHyeon OTF" charset="-127"/>
                        </a:rPr>
                        <a:t>월</a:t>
                      </a:r>
                    </a:p>
                  </a:txBody>
                  <a:tcPr marL="76405" marR="76405" marT="38202" marB="3820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i="1" dirty="0">
                          <a:latin typeface="BM DoHyeon OTF" panose="020B0600000101010101" pitchFamily="34" charset="-127"/>
                          <a:ea typeface="BM DoHyeon OTF" panose="020B0600000101010101" pitchFamily="34" charset="-127"/>
                          <a:cs typeface="BM DoHyeon OTF" charset="-127"/>
                        </a:rPr>
                        <a:t>10</a:t>
                      </a:r>
                      <a:r>
                        <a:rPr lang="ko-KR" altLang="en-US" sz="1200" b="0" i="1" dirty="0">
                          <a:latin typeface="BM DoHyeon OTF" panose="020B0600000101010101" pitchFamily="34" charset="-127"/>
                          <a:ea typeface="BM DoHyeon OTF" panose="020B0600000101010101" pitchFamily="34" charset="-127"/>
                          <a:cs typeface="BM DoHyeon OTF" charset="-127"/>
                        </a:rPr>
                        <a:t>월</a:t>
                      </a:r>
                    </a:p>
                  </a:txBody>
                  <a:tcPr marL="76405" marR="76405" marT="38202" marB="3820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i="1" dirty="0">
                          <a:latin typeface="BM DoHyeon OTF" panose="020B0600000101010101" pitchFamily="34" charset="-127"/>
                          <a:ea typeface="BM DoHyeon OTF" panose="020B0600000101010101" pitchFamily="34" charset="-127"/>
                          <a:cs typeface="BM DoHyeon OTF" charset="-127"/>
                        </a:rPr>
                        <a:t>11</a:t>
                      </a:r>
                      <a:r>
                        <a:rPr lang="ko-KR" altLang="en-US" sz="1200" b="0" i="1" dirty="0">
                          <a:latin typeface="BM DoHyeon OTF" panose="020B0600000101010101" pitchFamily="34" charset="-127"/>
                          <a:ea typeface="BM DoHyeon OTF" panose="020B0600000101010101" pitchFamily="34" charset="-127"/>
                          <a:cs typeface="BM DoHyeon OTF" charset="-127"/>
                        </a:rPr>
                        <a:t>월</a:t>
                      </a:r>
                    </a:p>
                  </a:txBody>
                  <a:tcPr marL="76405" marR="76405" marT="38202" marB="38202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i="0" dirty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BM DoHyeon OTF" panose="020B0600000101010101" pitchFamily="34" charset="-127"/>
                          <a:ea typeface="BM DoHyeon OTF" panose="020B0600000101010101" pitchFamily="34" charset="-127"/>
                          <a:cs typeface="BM DoHyeon OTF" charset="-127"/>
                        </a:rPr>
                        <a:t>요구사항 정의 및 분석</a:t>
                      </a:r>
                    </a:p>
                  </a:txBody>
                  <a:tcPr marL="76405" marR="76405" marT="38202" marB="38202"/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200" b="1" i="1" dirty="0">
                        <a:solidFill>
                          <a:sysClr val="windowText" lastClr="000000"/>
                        </a:solidFill>
                        <a:latin typeface="BM DoHyeon OTF" panose="020B0600000101010101" pitchFamily="34" charset="-127"/>
                        <a:ea typeface="BM DoHyeon OTF" panose="020B0600000101010101" pitchFamily="34" charset="-127"/>
                        <a:cs typeface="BM DoHyeon OTF" charset="-127"/>
                      </a:endParaRPr>
                    </a:p>
                  </a:txBody>
                  <a:tcPr marL="76405" marR="76405" marT="38202" marB="38202"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11">
                  <a:txBody>
                    <a:bodyPr/>
                    <a:lstStyle/>
                    <a:p>
                      <a:pPr algn="ctr" latinLnBrk="1"/>
                      <a:endParaRPr lang="ko-KR" altLang="en-US" sz="1200" b="1" i="1" dirty="0">
                        <a:latin typeface="BM DoHyeon OTF" panose="020B0600000101010101" pitchFamily="34" charset="-127"/>
                        <a:ea typeface="BM DoHyeon OTF" panose="020B0600000101010101" pitchFamily="34" charset="-127"/>
                        <a:cs typeface="BM DoHyeon OTF" charset="-127"/>
                      </a:endParaRPr>
                    </a:p>
                  </a:txBody>
                  <a:tcPr marL="76405" marR="76405" marT="38202" marB="38202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i="0" dirty="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  <a:latin typeface="BM DoHyeon OTF" panose="020B0600000101010101" pitchFamily="34" charset="-127"/>
                        <a:ea typeface="BM DoHyeon OTF" panose="020B0600000101010101" pitchFamily="34" charset="-127"/>
                        <a:cs typeface="BM DoHyeon OTF" charset="-127"/>
                      </a:endParaRPr>
                    </a:p>
                  </a:txBody>
                  <a:tcPr marL="76405" marR="76405" marT="38202" marB="38202"/>
                </a:tc>
                <a:tc gridSpan="13">
                  <a:txBody>
                    <a:bodyPr/>
                    <a:lstStyle/>
                    <a:p>
                      <a:pPr algn="l" latinLnBrk="1"/>
                      <a:endParaRPr lang="ko-KR" altLang="en-US" sz="1200" b="1" i="1" dirty="0">
                        <a:latin typeface="BM DoHyeon OTF" panose="020B0600000101010101" pitchFamily="34" charset="-127"/>
                        <a:ea typeface="BM DoHyeon OTF" panose="020B0600000101010101" pitchFamily="34" charset="-127"/>
                        <a:cs typeface="BM DoHyeon OTF" charset="-127"/>
                      </a:endParaRPr>
                    </a:p>
                  </a:txBody>
                  <a:tcPr marL="76405" marR="76405" marT="38202" marB="38202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i="0" dirty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BM DoHyeon OTF" panose="020B0600000101010101" pitchFamily="34" charset="-127"/>
                          <a:ea typeface="BM DoHyeon OTF" panose="020B0600000101010101" pitchFamily="34" charset="-127"/>
                          <a:cs typeface="BM DoHyeon OTF" charset="-127"/>
                        </a:rPr>
                        <a:t>시스템 설계</a:t>
                      </a:r>
                    </a:p>
                  </a:txBody>
                  <a:tcPr marL="76405" marR="76405" marT="38202" marB="38202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i="1" dirty="0">
                        <a:latin typeface="BM DoHyeon OTF" panose="020B0600000101010101" pitchFamily="34" charset="-127"/>
                        <a:ea typeface="BM DoHyeon OTF" panose="020B0600000101010101" pitchFamily="34" charset="-127"/>
                        <a:cs typeface="BM DoHyeon OTF" charset="-127"/>
                      </a:endParaRPr>
                    </a:p>
                  </a:txBody>
                  <a:tcPr marL="76405" marR="76405" marT="38202" marB="38202"/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200" b="1" i="1" dirty="0">
                        <a:latin typeface="BM DoHyeon OTF" panose="020B0600000101010101" pitchFamily="34" charset="-127"/>
                        <a:ea typeface="BM DoHyeon OTF" panose="020B0600000101010101" pitchFamily="34" charset="-127"/>
                        <a:cs typeface="BM DoHyeon OTF" charset="-127"/>
                      </a:endParaRPr>
                    </a:p>
                  </a:txBody>
                  <a:tcPr marL="76405" marR="76405" marT="38202" marB="38202"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tx1"/>
                    </a:solidFill>
                  </a:tcPr>
                </a:tc>
                <a:tc gridSpan="10">
                  <a:txBody>
                    <a:bodyPr/>
                    <a:lstStyle/>
                    <a:p>
                      <a:pPr algn="ctr" latinLnBrk="1"/>
                      <a:endParaRPr lang="ko-KR" altLang="en-US" sz="1200" b="1" i="1" dirty="0">
                        <a:latin typeface="BM DoHyeon OTF" panose="020B0600000101010101" pitchFamily="34" charset="-127"/>
                        <a:ea typeface="BM DoHyeon OTF" panose="020B0600000101010101" pitchFamily="34" charset="-127"/>
                        <a:cs typeface="BM DoHyeon OTF" charset="-127"/>
                      </a:endParaRPr>
                    </a:p>
                  </a:txBody>
                  <a:tcPr marL="76405" marR="76405" marT="38202" marB="38202">
                    <a:solidFill>
                      <a:srgbClr val="CDE0D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1" i="1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BM DoHyeon OTF" charset="-127"/>
                      </a:endParaRPr>
                    </a:p>
                  </a:txBody>
                  <a:tcPr marL="76405" marR="76405" marT="38202" marB="38202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i="0" dirty="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  <a:latin typeface="BM DoHyeon OTF" panose="020B0600000101010101" pitchFamily="34" charset="-127"/>
                        <a:ea typeface="BM DoHyeon OTF" panose="020B0600000101010101" pitchFamily="34" charset="-127"/>
                        <a:cs typeface="BM DoHyeon OTF" charset="-127"/>
                      </a:endParaRPr>
                    </a:p>
                  </a:txBody>
                  <a:tcPr marL="76405" marR="76405" marT="38202" marB="38202">
                    <a:solidFill>
                      <a:srgbClr val="E8F0ED"/>
                    </a:solidFill>
                  </a:tcPr>
                </a:tc>
                <a:tc gridSpan="13">
                  <a:txBody>
                    <a:bodyPr/>
                    <a:lstStyle/>
                    <a:p>
                      <a:pPr algn="l" latinLnBrk="1"/>
                      <a:endParaRPr lang="ko-KR" altLang="en-US" sz="1200" b="1" i="1" dirty="0">
                        <a:latin typeface="BM DoHyeon OTF" panose="020B0600000101010101" pitchFamily="34" charset="-127"/>
                        <a:ea typeface="BM DoHyeon OTF" panose="020B0600000101010101" pitchFamily="34" charset="-127"/>
                        <a:cs typeface="BM DoHyeon OTF" charset="-127"/>
                      </a:endParaRPr>
                    </a:p>
                  </a:txBody>
                  <a:tcPr marL="76405" marR="76405" marT="38202" marB="38202">
                    <a:solidFill>
                      <a:srgbClr val="E8F0E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i="0" dirty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BM DoHyeon OTF" panose="020B0600000101010101" pitchFamily="34" charset="-127"/>
                          <a:ea typeface="BM DoHyeon OTF" panose="020B0600000101010101" pitchFamily="34" charset="-127"/>
                          <a:cs typeface="BM DoHyeon OTF" charset="-127"/>
                        </a:rPr>
                        <a:t>시스템 구현</a:t>
                      </a:r>
                      <a:r>
                        <a:rPr lang="en-US" altLang="ko-KR" sz="1400" b="0" i="0" dirty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BM DoHyeon OTF" panose="020B0600000101010101" pitchFamily="34" charset="-127"/>
                          <a:ea typeface="BM DoHyeon OTF" panose="020B0600000101010101" pitchFamily="34" charset="-127"/>
                          <a:cs typeface="BM DoHyeon OTF" charset="-127"/>
                        </a:rPr>
                        <a:t>(</a:t>
                      </a:r>
                      <a:r>
                        <a:rPr lang="ko-KR" altLang="en-US" sz="1400" b="0" i="0" dirty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BM DoHyeon OTF" panose="020B0600000101010101" pitchFamily="34" charset="-127"/>
                          <a:ea typeface="BM DoHyeon OTF" panose="020B0600000101010101" pitchFamily="34" charset="-127"/>
                          <a:cs typeface="BM DoHyeon OTF" charset="-127"/>
                        </a:rPr>
                        <a:t>프로토타입</a:t>
                      </a:r>
                      <a:r>
                        <a:rPr lang="en-US" altLang="ko-KR" sz="1400" b="0" i="0" dirty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BM DoHyeon OTF" panose="020B0600000101010101" pitchFamily="34" charset="-127"/>
                          <a:ea typeface="BM DoHyeon OTF" panose="020B0600000101010101" pitchFamily="34" charset="-127"/>
                          <a:cs typeface="BM DoHyeon OTF" charset="-127"/>
                        </a:rPr>
                        <a:t>)</a:t>
                      </a:r>
                      <a:endParaRPr lang="ko-KR" altLang="en-US" sz="1400" b="0" i="0" dirty="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  <a:latin typeface="BM DoHyeon OTF" panose="020B0600000101010101" pitchFamily="34" charset="-127"/>
                        <a:ea typeface="BM DoHyeon OTF" panose="020B0600000101010101" pitchFamily="34" charset="-127"/>
                        <a:cs typeface="BM DoHyeon OTF" charset="-127"/>
                      </a:endParaRPr>
                    </a:p>
                  </a:txBody>
                  <a:tcPr marL="76405" marR="76405" marT="38202" marB="38202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i="1" dirty="0">
                        <a:latin typeface="BM DoHyeon OTF" panose="020B0600000101010101" pitchFamily="34" charset="-127"/>
                        <a:ea typeface="BM DoHyeon OTF" panose="020B0600000101010101" pitchFamily="34" charset="-127"/>
                        <a:cs typeface="BM DoHyeon OTF" charset="-127"/>
                      </a:endParaRPr>
                    </a:p>
                  </a:txBody>
                  <a:tcPr marL="76405" marR="76405" marT="38202" marB="38202"/>
                </a:tc>
                <a:tc gridSpan="5">
                  <a:txBody>
                    <a:bodyPr/>
                    <a:lstStyle/>
                    <a:p>
                      <a:pPr algn="ctr" latinLnBrk="1"/>
                      <a:endParaRPr lang="ko-KR" altLang="en-US" sz="1200" b="1" i="1" dirty="0">
                        <a:latin typeface="BM DoHyeon OTF" panose="020B0600000101010101" pitchFamily="34" charset="-127"/>
                        <a:ea typeface="BM DoHyeon OTF" panose="020B0600000101010101" pitchFamily="34" charset="-127"/>
                        <a:cs typeface="BM DoHyeon OTF" charset="-127"/>
                      </a:endParaRPr>
                    </a:p>
                  </a:txBody>
                  <a:tcPr marL="76405" marR="76405" marT="38202" marB="38202"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BM DoHyeon OTF" panose="020B0600000101010101" pitchFamily="34" charset="-127"/>
                        <a:ea typeface="BM DoHyeon OTF" panose="020B0600000101010101" pitchFamily="34" charset="-127"/>
                      </a:endParaRPr>
                    </a:p>
                  </a:txBody>
                  <a:tcPr marL="76405" marR="76405" marT="38202" marB="38202">
                    <a:solidFill>
                      <a:srgbClr val="CDE0D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1" i="1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BM DoHyeon OTF" charset="-127"/>
                      </a:endParaRPr>
                    </a:p>
                  </a:txBody>
                  <a:tcPr marL="76405" marR="76405" marT="38202" marB="38202"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i="0" dirty="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  <a:latin typeface="BM DoHyeon OTF" panose="020B0600000101010101" pitchFamily="34" charset="-127"/>
                        <a:ea typeface="BM DoHyeon OTF" panose="020B0600000101010101" pitchFamily="34" charset="-127"/>
                        <a:cs typeface="BM DoHyeon OTF" charset="-127"/>
                      </a:endParaRPr>
                    </a:p>
                  </a:txBody>
                  <a:tcPr marL="76405" marR="76405" marT="38202" marB="38202"/>
                </a:tc>
                <a:tc gridSpan="13">
                  <a:txBody>
                    <a:bodyPr/>
                    <a:lstStyle/>
                    <a:p>
                      <a:pPr algn="ctr" latinLnBrk="1"/>
                      <a:endParaRPr lang="ko-KR" altLang="en-US" sz="1200" b="1" i="1" dirty="0">
                        <a:latin typeface="BM DoHyeon OTF" panose="020B0600000101010101" pitchFamily="34" charset="-127"/>
                        <a:ea typeface="BM DoHyeon OTF" panose="020B0600000101010101" pitchFamily="34" charset="-127"/>
                        <a:cs typeface="BM DoHyeon OTF" charset="-127"/>
                      </a:endParaRPr>
                    </a:p>
                  </a:txBody>
                  <a:tcPr marL="76405" marR="76405" marT="38202" marB="38202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i="0" dirty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BM DoHyeon OTF" panose="020B0600000101010101" pitchFamily="34" charset="-127"/>
                          <a:ea typeface="BM DoHyeon OTF" panose="020B0600000101010101" pitchFamily="34" charset="-127"/>
                          <a:cs typeface="BM DoHyeon OTF" charset="-127"/>
                        </a:rPr>
                        <a:t>오류사항 수정 및 개선</a:t>
                      </a:r>
                    </a:p>
                  </a:txBody>
                  <a:tcPr marL="76405" marR="76405" marT="38202" marB="38202"/>
                </a:tc>
                <a:tc gridSpan="6">
                  <a:txBody>
                    <a:bodyPr/>
                    <a:lstStyle/>
                    <a:p>
                      <a:pPr algn="ctr" latinLnBrk="1"/>
                      <a:endParaRPr lang="ko-KR" altLang="en-US" sz="1200" b="1" i="1" dirty="0">
                        <a:latin typeface="BM DoHyeon OTF" panose="020B0600000101010101" pitchFamily="34" charset="-127"/>
                        <a:ea typeface="BM DoHyeon OTF" panose="020B0600000101010101" pitchFamily="34" charset="-127"/>
                        <a:cs typeface="BM DoHyeon OTF" charset="-127"/>
                      </a:endParaRPr>
                    </a:p>
                  </a:txBody>
                  <a:tcPr marL="76405" marR="76405" marT="38202" marB="38202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BM DoHyeon OTF" panose="020B0600000101010101" pitchFamily="34" charset="-127"/>
                        <a:ea typeface="BM DoHyeon OTF" panose="020B0600000101010101" pitchFamily="34" charset="-127"/>
                      </a:endParaRPr>
                    </a:p>
                  </a:txBody>
                  <a:tcPr marL="76405" marR="76405" marT="38202" marB="38202"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endParaRPr lang="ko-KR" altLang="en-US" sz="1200" b="1" i="1" dirty="0">
                        <a:latin typeface="BM DoHyeon OTF" panose="020B0600000101010101" pitchFamily="34" charset="-127"/>
                        <a:ea typeface="BM DoHyeon OTF" panose="020B0600000101010101" pitchFamily="34" charset="-127"/>
                        <a:cs typeface="BM DoHyeon OTF" charset="-127"/>
                      </a:endParaRPr>
                    </a:p>
                  </a:txBody>
                  <a:tcPr marL="76405" marR="76405" marT="38202" marB="38202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i="0" dirty="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  <a:latin typeface="BM DoHyeon OTF" panose="020B0600000101010101" pitchFamily="34" charset="-127"/>
                        <a:ea typeface="BM DoHyeon OTF" panose="020B0600000101010101" pitchFamily="34" charset="-127"/>
                        <a:cs typeface="BM DoHyeon OTF" charset="-127"/>
                      </a:endParaRPr>
                    </a:p>
                  </a:txBody>
                  <a:tcPr marL="76405" marR="76405" marT="38202" marB="38202"/>
                </a:tc>
                <a:tc gridSpan="13">
                  <a:txBody>
                    <a:bodyPr/>
                    <a:lstStyle/>
                    <a:p>
                      <a:pPr algn="ctr" latinLnBrk="1"/>
                      <a:endParaRPr lang="ko-KR" altLang="en-US" sz="1200" b="1" i="1" dirty="0">
                        <a:latin typeface="BM DoHyeon OTF" panose="020B0600000101010101" pitchFamily="34" charset="-127"/>
                        <a:ea typeface="BM DoHyeon OTF" panose="020B0600000101010101" pitchFamily="34" charset="-127"/>
                        <a:cs typeface="BM DoHyeon OTF" charset="-127"/>
                      </a:endParaRPr>
                    </a:p>
                  </a:txBody>
                  <a:tcPr marL="76405" marR="76405" marT="38202" marB="38202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i="0" dirty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BM DoHyeon OTF" panose="020B0600000101010101" pitchFamily="34" charset="-127"/>
                          <a:ea typeface="BM DoHyeon OTF" panose="020B0600000101010101" pitchFamily="34" charset="-127"/>
                          <a:cs typeface="BM DoHyeon OTF" charset="-127"/>
                        </a:rPr>
                        <a:t>졸업작품 중간발표</a:t>
                      </a:r>
                    </a:p>
                  </a:txBody>
                  <a:tcPr marL="76405" marR="76405" marT="38202" marB="38202"/>
                </a:tc>
                <a:tc gridSpan="8">
                  <a:txBody>
                    <a:bodyPr/>
                    <a:lstStyle/>
                    <a:p>
                      <a:pPr algn="ctr" latinLnBrk="1"/>
                      <a:endParaRPr lang="ko-KR" altLang="en-US" sz="1200" b="1" i="1" dirty="0">
                        <a:latin typeface="BM DoHyeon OTF" panose="020B0600000101010101" pitchFamily="34" charset="-127"/>
                        <a:ea typeface="BM DoHyeon OTF" panose="020B0600000101010101" pitchFamily="34" charset="-127"/>
                        <a:cs typeface="BM DoHyeon OTF" charset="-127"/>
                      </a:endParaRPr>
                    </a:p>
                  </a:txBody>
                  <a:tcPr marL="76405" marR="76405" marT="38202" marB="38202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200" b="1" i="1" dirty="0">
                        <a:latin typeface="BM DoHyeon OTF" panose="020B0600000101010101" pitchFamily="34" charset="-127"/>
                        <a:ea typeface="BM DoHyeon OTF" panose="020B0600000101010101" pitchFamily="34" charset="-127"/>
                        <a:cs typeface="BM DoHyeon OTF" charset="-127"/>
                      </a:endParaRPr>
                    </a:p>
                  </a:txBody>
                  <a:tcPr marL="76405" marR="76405" marT="38202" marB="38202"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sz="1200" b="1" i="1" dirty="0">
                        <a:latin typeface="BM DoHyeon OTF" panose="020B0600000101010101" pitchFamily="34" charset="-127"/>
                        <a:ea typeface="BM DoHyeon OTF" panose="020B0600000101010101" pitchFamily="34" charset="-127"/>
                        <a:cs typeface="BM DoHyeon OTF" charset="-127"/>
                      </a:endParaRPr>
                    </a:p>
                  </a:txBody>
                  <a:tcPr marL="76405" marR="76405" marT="38202" marB="38202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i="0" dirty="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  <a:latin typeface="BM DoHyeon OTF" panose="020B0600000101010101" pitchFamily="34" charset="-127"/>
                        <a:ea typeface="BM DoHyeon OTF" panose="020B0600000101010101" pitchFamily="34" charset="-127"/>
                        <a:cs typeface="BM DoHyeon OTF" charset="-127"/>
                      </a:endParaRPr>
                    </a:p>
                  </a:txBody>
                  <a:tcPr marL="76405" marR="76405" marT="38202" marB="38202"/>
                </a:tc>
                <a:tc gridSpan="13">
                  <a:txBody>
                    <a:bodyPr/>
                    <a:lstStyle/>
                    <a:p>
                      <a:pPr algn="ctr" latinLnBrk="1"/>
                      <a:endParaRPr lang="ko-KR" altLang="en-US" sz="1200" b="1" i="1" dirty="0">
                        <a:latin typeface="BM DoHyeon OTF" panose="020B0600000101010101" pitchFamily="34" charset="-127"/>
                        <a:ea typeface="BM DoHyeon OTF" panose="020B0600000101010101" pitchFamily="34" charset="-127"/>
                        <a:cs typeface="BM DoHyeon OTF" charset="-127"/>
                      </a:endParaRPr>
                    </a:p>
                  </a:txBody>
                  <a:tcPr marL="76405" marR="76405" marT="38202" marB="38202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i="0" dirty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BM DoHyeon OTF" panose="020B0600000101010101" pitchFamily="34" charset="-127"/>
                          <a:ea typeface="BM DoHyeon OTF" panose="020B0600000101010101" pitchFamily="34" charset="-127"/>
                          <a:cs typeface="BM DoHyeon OTF" charset="-127"/>
                        </a:rPr>
                        <a:t>산업기술대전</a:t>
                      </a:r>
                    </a:p>
                  </a:txBody>
                  <a:tcPr marL="76405" marR="76405" marT="38202" marB="38202"/>
                </a:tc>
                <a:tc gridSpan="10">
                  <a:txBody>
                    <a:bodyPr/>
                    <a:lstStyle/>
                    <a:p>
                      <a:pPr algn="ctr" latinLnBrk="1"/>
                      <a:endParaRPr lang="ko-KR" altLang="en-US" sz="1200" b="1" i="1" dirty="0">
                        <a:latin typeface="BM DoHyeon OTF" panose="020B0600000101010101" pitchFamily="34" charset="-127"/>
                        <a:ea typeface="BM DoHyeon OTF" panose="020B0600000101010101" pitchFamily="34" charset="-127"/>
                        <a:cs typeface="BM DoHyeon OTF" charset="-127"/>
                      </a:endParaRPr>
                    </a:p>
                  </a:txBody>
                  <a:tcPr marL="76405" marR="76405" marT="38202" marB="38202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200" b="1" i="1" dirty="0">
                        <a:latin typeface="BM DoHyeon OTF" panose="020B0600000101010101" pitchFamily="34" charset="-127"/>
                        <a:ea typeface="BM DoHyeon OTF" panose="020B0600000101010101" pitchFamily="34" charset="-127"/>
                        <a:cs typeface="BM DoHyeon OTF" charset="-127"/>
                      </a:endParaRPr>
                    </a:p>
                  </a:txBody>
                  <a:tcPr marL="76405" marR="76405" marT="38202" marB="38202"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i="1" dirty="0">
                        <a:latin typeface="BM DoHyeon OTF" panose="020B0600000101010101" pitchFamily="34" charset="-127"/>
                        <a:ea typeface="BM DoHyeon OTF" panose="020B0600000101010101" pitchFamily="34" charset="-127"/>
                        <a:cs typeface="BM DoHyeon OTF" charset="-127"/>
                      </a:endParaRPr>
                    </a:p>
                  </a:txBody>
                  <a:tcPr marL="76405" marR="76405" marT="38202" marB="38202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i="0" dirty="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  <a:latin typeface="BM DoHyeon OTF" panose="020B0600000101010101" pitchFamily="34" charset="-127"/>
                        <a:ea typeface="BM DoHyeon OTF" panose="020B0600000101010101" pitchFamily="34" charset="-127"/>
                        <a:cs typeface="BM DoHyeon OTF" charset="-127"/>
                      </a:endParaRPr>
                    </a:p>
                  </a:txBody>
                  <a:tcPr marL="76405" marR="76405" marT="38202" marB="38202"/>
                </a:tc>
                <a:tc gridSpan="13">
                  <a:txBody>
                    <a:bodyPr/>
                    <a:lstStyle/>
                    <a:p>
                      <a:pPr algn="ctr" latinLnBrk="1"/>
                      <a:endParaRPr lang="ko-KR" altLang="en-US" sz="1200" b="1" i="1" dirty="0">
                        <a:latin typeface="BM DoHyeon OTF" panose="020B0600000101010101" pitchFamily="34" charset="-127"/>
                        <a:ea typeface="BM DoHyeon OTF" panose="020B0600000101010101" pitchFamily="34" charset="-127"/>
                        <a:cs typeface="BM DoHyeon OTF" charset="-127"/>
                      </a:endParaRPr>
                    </a:p>
                  </a:txBody>
                  <a:tcPr marL="76405" marR="76405" marT="38202" marB="38202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i="0" dirty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BM DoHyeon OTF" panose="020B0600000101010101" pitchFamily="34" charset="-127"/>
                          <a:ea typeface="BM DoHyeon OTF" panose="020B0600000101010101" pitchFamily="34" charset="-127"/>
                          <a:cs typeface="BM DoHyeon OTF" charset="-127"/>
                        </a:rPr>
                        <a:t>최종보고서 작성</a:t>
                      </a:r>
                      <a:r>
                        <a:rPr lang="en-US" altLang="ko-KR" sz="1200" b="0" i="0" baseline="0" dirty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BM DoHyeon OTF" panose="020B0600000101010101" pitchFamily="34" charset="-127"/>
                          <a:ea typeface="BM DoHyeon OTF" panose="020B0600000101010101" pitchFamily="34" charset="-127"/>
                          <a:cs typeface="BM DoHyeon OTF" charset="-127"/>
                        </a:rPr>
                        <a:t>&amp;</a:t>
                      </a:r>
                      <a:r>
                        <a:rPr lang="ko-KR" altLang="en-US" sz="1200" b="0" i="0" dirty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BM DoHyeon OTF" panose="020B0600000101010101" pitchFamily="34" charset="-127"/>
                          <a:ea typeface="BM DoHyeon OTF" panose="020B0600000101010101" pitchFamily="34" charset="-127"/>
                          <a:cs typeface="BM DoHyeon OTF" charset="-127"/>
                        </a:rPr>
                        <a:t>패키징</a:t>
                      </a:r>
                    </a:p>
                  </a:txBody>
                  <a:tcPr marL="76405" marR="76405" marT="38202" marB="38202"/>
                </a:tc>
                <a:tc gridSpan="11">
                  <a:txBody>
                    <a:bodyPr/>
                    <a:lstStyle/>
                    <a:p>
                      <a:pPr algn="ctr" latinLnBrk="1"/>
                      <a:endParaRPr lang="ko-KR" altLang="en-US" sz="1200" b="1" i="1" dirty="0">
                        <a:latin typeface="BM DoHyeon OTF" panose="020B0600000101010101" pitchFamily="34" charset="-127"/>
                        <a:ea typeface="BM DoHyeon OTF" panose="020B0600000101010101" pitchFamily="34" charset="-127"/>
                        <a:cs typeface="BM DoHyeon OTF" charset="-127"/>
                      </a:endParaRPr>
                    </a:p>
                  </a:txBody>
                  <a:tcPr marL="76405" marR="76405" marT="38202" marB="38202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200" b="1" i="1" dirty="0">
                        <a:latin typeface="BM DoHyeon OTF" panose="020B0600000101010101" pitchFamily="34" charset="-127"/>
                        <a:ea typeface="BM DoHyeon OTF" panose="020B0600000101010101" pitchFamily="34" charset="-127"/>
                        <a:cs typeface="BM DoHyeon OTF" charset="-127"/>
                      </a:endParaRPr>
                    </a:p>
                  </a:txBody>
                  <a:tcPr marL="76405" marR="76405" marT="38202" marB="38202"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i="0" dirty="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  <a:latin typeface="BM DoHyeon OTF" panose="020B0600000101010101" pitchFamily="34" charset="-127"/>
                        <a:ea typeface="BM DoHyeon OTF" panose="020B0600000101010101" pitchFamily="34" charset="-127"/>
                        <a:cs typeface="BM DoHyeon OTF" charset="-127"/>
                      </a:endParaRPr>
                    </a:p>
                  </a:txBody>
                  <a:tcPr marL="76405" marR="76405" marT="38202" marB="38202"/>
                </a:tc>
                <a:tc gridSpan="13">
                  <a:txBody>
                    <a:bodyPr/>
                    <a:lstStyle/>
                    <a:p>
                      <a:pPr algn="ctr" latinLnBrk="1"/>
                      <a:endParaRPr lang="ko-KR" altLang="en-US" sz="1200" b="1" i="1" dirty="0">
                        <a:latin typeface="BM DoHyeon OTF" panose="020B0600000101010101" pitchFamily="34" charset="-127"/>
                        <a:ea typeface="BM DoHyeon OTF" panose="020B0600000101010101" pitchFamily="34" charset="-127"/>
                        <a:cs typeface="BM DoHyeon OTF" charset="-127"/>
                      </a:endParaRPr>
                    </a:p>
                  </a:txBody>
                  <a:tcPr marL="76405" marR="76405" marT="38202" marB="38202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b="1" i="1" dirty="0">
                        <a:latin typeface="BM DoHyeon OTF" charset="-127"/>
                        <a:ea typeface="BM DoHyeon OTF" charset="-127"/>
                        <a:cs typeface="BM DoHyeon OTF" charset="-127"/>
                      </a:endParaRPr>
                    </a:p>
                  </a:txBody>
                  <a:tcPr marL="76405" marR="76405" marT="38202" marB="38202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sp>
        <p:nvSpPr>
          <p:cNvPr id="5" name="TextBox 2">
            <a:extLst>
              <a:ext uri="{FF2B5EF4-FFF2-40B4-BE49-F238E27FC236}">
                <a16:creationId xmlns:a16="http://schemas.microsoft.com/office/drawing/2014/main" id="{1DD1201A-4282-412C-AB5E-350BF5580D5B}"/>
              </a:ext>
            </a:extLst>
          </p:cNvPr>
          <p:cNvSpPr txBox="1"/>
          <p:nvPr/>
        </p:nvSpPr>
        <p:spPr>
          <a:xfrm>
            <a:off x="287092" y="6289314"/>
            <a:ext cx="7819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43</a:t>
            </a:r>
            <a:endParaRPr lang="ko-KR" altLang="en-US" sz="2800" b="1" dirty="0">
              <a:solidFill>
                <a:schemeClr val="accent1"/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9078368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002437-E1E7-43BF-A766-81598B973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559678"/>
            <a:ext cx="4432300" cy="723022"/>
          </a:xfrm>
        </p:spPr>
        <p:txBody>
          <a:bodyPr>
            <a:normAutofit/>
          </a:bodyPr>
          <a:lstStyle/>
          <a:p>
            <a:pPr algn="l"/>
            <a:r>
              <a:rPr lang="ko-KR" altLang="en-US" sz="4000" b="1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참고문헌 기술</a:t>
            </a:r>
          </a:p>
        </p:txBody>
      </p:sp>
      <p:sp>
        <p:nvSpPr>
          <p:cNvPr id="3" name="텍스트 상자 2"/>
          <p:cNvSpPr txBox="1"/>
          <p:nvPr/>
        </p:nvSpPr>
        <p:spPr>
          <a:xfrm>
            <a:off x="1069065" y="1558977"/>
            <a:ext cx="7135134" cy="4247317"/>
          </a:xfrm>
          <a:prstGeom prst="rect">
            <a:avLst/>
          </a:prstGeom>
          <a:noFill/>
          <a:ln w="76200">
            <a:solidFill>
              <a:schemeClr val="accent1"/>
            </a:solidFill>
            <a:prstDash val="dash"/>
          </a:ln>
        </p:spPr>
        <p:txBody>
          <a:bodyPr wrap="square" rtlCol="0">
            <a:spAutoFit/>
          </a:bodyPr>
          <a:lstStyle/>
          <a:p>
            <a:endParaRPr kumimoji="1" lang="en-US" altLang="ko-KR" dirty="0">
              <a:solidFill>
                <a:schemeClr val="tx2">
                  <a:lumMod val="90000"/>
                  <a:lumOff val="10000"/>
                </a:schemeClr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  <a:p>
            <a:r>
              <a:rPr kumimoji="1" lang="ko-KR" altLang="en-US" dirty="0">
                <a:solidFill>
                  <a:schemeClr val="tx2">
                    <a:lumMod val="90000"/>
                    <a:lumOff val="1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 </a:t>
            </a:r>
            <a:r>
              <a:rPr kumimoji="1" lang="en-US" altLang="ko-KR" dirty="0">
                <a:solidFill>
                  <a:schemeClr val="tx2">
                    <a:lumMod val="90000"/>
                    <a:lumOff val="1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1.</a:t>
            </a:r>
            <a:r>
              <a:rPr kumimoji="1" lang="ko-KR" altLang="en-US" dirty="0">
                <a:solidFill>
                  <a:schemeClr val="tx2">
                    <a:lumMod val="90000"/>
                    <a:lumOff val="1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 </a:t>
            </a:r>
            <a:r>
              <a:rPr kumimoji="1" lang="en-US" altLang="ko-KR" dirty="0">
                <a:solidFill>
                  <a:schemeClr val="tx2">
                    <a:lumMod val="90000"/>
                    <a:lumOff val="1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CERT : </a:t>
            </a:r>
            <a:r>
              <a:rPr kumimoji="1" lang="en-US" altLang="ko-KR" dirty="0">
                <a:solidFill>
                  <a:schemeClr val="tx2">
                    <a:lumMod val="90000"/>
                    <a:lumOff val="1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  <a:hlinkClick r:id="rId2"/>
              </a:rPr>
              <a:t>https://www.cert.org/</a:t>
            </a:r>
            <a:endParaRPr kumimoji="1" lang="en-US" altLang="ko-KR" dirty="0">
              <a:solidFill>
                <a:schemeClr val="tx2">
                  <a:lumMod val="90000"/>
                  <a:lumOff val="10000"/>
                </a:schemeClr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  <a:p>
            <a:r>
              <a:rPr kumimoji="1" lang="en-US" altLang="ko-KR" dirty="0">
                <a:solidFill>
                  <a:schemeClr val="tx2">
                    <a:lumMod val="90000"/>
                    <a:lumOff val="1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 </a:t>
            </a:r>
          </a:p>
          <a:p>
            <a:r>
              <a:rPr kumimoji="1" lang="ko-KR" altLang="en-US" dirty="0">
                <a:solidFill>
                  <a:schemeClr val="tx2">
                    <a:lumMod val="90000"/>
                    <a:lumOff val="1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 </a:t>
            </a:r>
            <a:r>
              <a:rPr kumimoji="1" lang="en-US" altLang="ko-KR" dirty="0">
                <a:solidFill>
                  <a:schemeClr val="tx2">
                    <a:lumMod val="90000"/>
                    <a:lumOff val="1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2. JavaCC : </a:t>
            </a:r>
            <a:r>
              <a:rPr kumimoji="1" lang="en-US" altLang="ko-KR" dirty="0">
                <a:solidFill>
                  <a:schemeClr val="tx2">
                    <a:lumMod val="90000"/>
                    <a:lumOff val="1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  <a:hlinkClick r:id="rId3"/>
              </a:rPr>
              <a:t>https://javacc.org</a:t>
            </a:r>
            <a:endParaRPr kumimoji="1" lang="en-US" altLang="ko-KR" dirty="0">
              <a:solidFill>
                <a:schemeClr val="tx2">
                  <a:lumMod val="90000"/>
                  <a:lumOff val="10000"/>
                </a:schemeClr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  <a:p>
            <a:endParaRPr kumimoji="1" lang="en-US" altLang="ko-KR" dirty="0">
              <a:solidFill>
                <a:schemeClr val="tx2">
                  <a:lumMod val="90000"/>
                  <a:lumOff val="10000"/>
                </a:schemeClr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  <a:p>
            <a:r>
              <a:rPr kumimoji="1" lang="en-US" altLang="ko-KR" dirty="0">
                <a:solidFill>
                  <a:schemeClr val="tx2">
                    <a:lumMod val="90000"/>
                    <a:lumOff val="1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 3. </a:t>
            </a:r>
            <a:r>
              <a:rPr kumimoji="1" lang="ko-KR" altLang="en-US" dirty="0">
                <a:solidFill>
                  <a:schemeClr val="tx2">
                    <a:lumMod val="90000"/>
                    <a:lumOff val="1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컴파일러 구조와 원리</a:t>
            </a:r>
            <a:r>
              <a:rPr kumimoji="1" lang="en-US" altLang="ko-KR" dirty="0">
                <a:solidFill>
                  <a:schemeClr val="tx2">
                    <a:lumMod val="90000"/>
                    <a:lumOff val="1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(‘</a:t>
            </a:r>
            <a:r>
              <a:rPr kumimoji="1" lang="ko-KR" altLang="en-US" dirty="0">
                <a:solidFill>
                  <a:schemeClr val="tx2">
                    <a:lumMod val="90000"/>
                    <a:lumOff val="1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아오키 미네로우</a:t>
            </a:r>
            <a:r>
              <a:rPr kumimoji="1" lang="en-US" altLang="ko-KR" dirty="0">
                <a:solidFill>
                  <a:schemeClr val="tx2">
                    <a:lumMod val="90000"/>
                    <a:lumOff val="1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’</a:t>
            </a:r>
            <a:r>
              <a:rPr kumimoji="1" lang="ko-KR" altLang="en-US" dirty="0">
                <a:solidFill>
                  <a:schemeClr val="tx2">
                    <a:lumMod val="90000"/>
                    <a:lumOff val="1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 작</a:t>
            </a:r>
            <a:r>
              <a:rPr kumimoji="1" lang="en-US" altLang="ko-KR" dirty="0">
                <a:solidFill>
                  <a:schemeClr val="tx2">
                    <a:lumMod val="90000"/>
                    <a:lumOff val="1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, </a:t>
            </a:r>
            <a:r>
              <a:rPr kumimoji="1" lang="ko-KR" altLang="en-US" dirty="0">
                <a:solidFill>
                  <a:schemeClr val="tx2">
                    <a:lumMod val="90000"/>
                    <a:lumOff val="1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한빛미디어</a:t>
            </a:r>
            <a:r>
              <a:rPr kumimoji="1" lang="en-US" altLang="ko-KR" dirty="0">
                <a:solidFill>
                  <a:schemeClr val="tx2">
                    <a:lumMod val="90000"/>
                    <a:lumOff val="1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)</a:t>
            </a:r>
          </a:p>
          <a:p>
            <a:r>
              <a:rPr kumimoji="1" lang="en-US" altLang="ko-KR" dirty="0">
                <a:solidFill>
                  <a:schemeClr val="tx2">
                    <a:lumMod val="90000"/>
                    <a:lumOff val="1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 </a:t>
            </a:r>
          </a:p>
          <a:p>
            <a:r>
              <a:rPr kumimoji="1" lang="en-US" altLang="ko-KR" dirty="0">
                <a:solidFill>
                  <a:schemeClr val="tx2">
                    <a:lumMod val="90000"/>
                    <a:lumOff val="1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 4. Fasoo</a:t>
            </a:r>
            <a:r>
              <a:rPr kumimoji="1" lang="ko-KR" altLang="en-US" dirty="0">
                <a:solidFill>
                  <a:schemeClr val="tx2">
                    <a:lumMod val="90000"/>
                    <a:lumOff val="1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닷컴 </a:t>
            </a:r>
            <a:r>
              <a:rPr kumimoji="1" lang="en-US" altLang="ko-KR" dirty="0">
                <a:solidFill>
                  <a:schemeClr val="tx2">
                    <a:lumMod val="90000"/>
                    <a:lumOff val="1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: </a:t>
            </a:r>
            <a:r>
              <a:rPr kumimoji="1" lang="en-US" altLang="ko-KR" dirty="0">
                <a:solidFill>
                  <a:schemeClr val="tx2">
                    <a:lumMod val="90000"/>
                    <a:lumOff val="1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  <a:hlinkClick r:id="rId4"/>
              </a:rPr>
              <a:t>http://www.fasoo.com/</a:t>
            </a:r>
            <a:endParaRPr kumimoji="1" lang="en-US" altLang="ko-KR" dirty="0">
              <a:solidFill>
                <a:schemeClr val="tx2">
                  <a:lumMod val="90000"/>
                  <a:lumOff val="10000"/>
                </a:schemeClr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  <a:p>
            <a:r>
              <a:rPr kumimoji="1" lang="en-US" altLang="ko-KR" dirty="0">
                <a:solidFill>
                  <a:schemeClr val="tx2">
                    <a:lumMod val="90000"/>
                    <a:lumOff val="1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 </a:t>
            </a:r>
          </a:p>
          <a:p>
            <a:r>
              <a:rPr kumimoji="1" lang="ko-KR" altLang="en-US" dirty="0">
                <a:solidFill>
                  <a:schemeClr val="tx2">
                    <a:lumMod val="90000"/>
                    <a:lumOff val="1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 </a:t>
            </a:r>
            <a:r>
              <a:rPr kumimoji="1" lang="en-US" altLang="ko-KR" dirty="0">
                <a:solidFill>
                  <a:schemeClr val="tx2">
                    <a:lumMod val="90000"/>
                    <a:lumOff val="1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5. </a:t>
            </a:r>
            <a:r>
              <a:rPr kumimoji="1" lang="ko-KR" altLang="en-US" dirty="0">
                <a:solidFill>
                  <a:schemeClr val="tx2">
                    <a:lumMod val="90000"/>
                    <a:lumOff val="1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이클립스 플러그인 개발환경 </a:t>
            </a:r>
            <a:r>
              <a:rPr kumimoji="1" lang="en-US" altLang="ko-KR" dirty="0">
                <a:solidFill>
                  <a:schemeClr val="tx2">
                    <a:lumMod val="90000"/>
                    <a:lumOff val="1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:</a:t>
            </a:r>
          </a:p>
          <a:p>
            <a:r>
              <a:rPr kumimoji="1" lang="en-US" altLang="ko-KR" dirty="0">
                <a:solidFill>
                  <a:schemeClr val="tx2">
                    <a:lumMod val="90000"/>
                    <a:lumOff val="1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  <a:hlinkClick r:id="rId4"/>
              </a:rPr>
              <a:t>http://marketplace.eclipse.org/content/eclipse-pde-plug-development-environment</a:t>
            </a:r>
            <a:endParaRPr kumimoji="1" lang="en-US" altLang="ko-KR" dirty="0">
              <a:solidFill>
                <a:schemeClr val="tx2">
                  <a:lumMod val="90000"/>
                  <a:lumOff val="10000"/>
                </a:schemeClr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  <a:p>
            <a:endParaRPr kumimoji="1" lang="en-US" altLang="ko-KR" dirty="0">
              <a:solidFill>
                <a:schemeClr val="tx2">
                  <a:lumMod val="90000"/>
                  <a:lumOff val="10000"/>
                </a:schemeClr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  <a:p>
            <a:r>
              <a:rPr kumimoji="1" lang="ko-KR" altLang="en-US" dirty="0">
                <a:solidFill>
                  <a:schemeClr val="tx2">
                    <a:lumMod val="90000"/>
                    <a:lumOff val="1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 </a:t>
            </a:r>
            <a:r>
              <a:rPr kumimoji="1" lang="en-US" altLang="ko-KR" dirty="0">
                <a:solidFill>
                  <a:schemeClr val="tx2">
                    <a:lumMod val="90000"/>
                    <a:lumOff val="1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6. </a:t>
            </a:r>
            <a:r>
              <a:rPr kumimoji="1" lang="ko-KR" altLang="en-US" dirty="0">
                <a:solidFill>
                  <a:schemeClr val="tx2">
                    <a:lumMod val="90000"/>
                    <a:lumOff val="1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시큐어코딩 기반의 소스 코드 검사 </a:t>
            </a:r>
            <a:r>
              <a:rPr kumimoji="1" lang="en-US" altLang="ko-KR" dirty="0">
                <a:solidFill>
                  <a:schemeClr val="tx2">
                    <a:lumMod val="90000"/>
                    <a:lumOff val="1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Vim </a:t>
            </a:r>
          </a:p>
          <a:p>
            <a:r>
              <a:rPr kumimoji="1" lang="en-US" altLang="ko-KR" dirty="0">
                <a:solidFill>
                  <a:schemeClr val="tx2">
                    <a:lumMod val="90000"/>
                    <a:lumOff val="1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    </a:t>
            </a:r>
            <a:r>
              <a:rPr kumimoji="1" lang="ko-KR" altLang="en-US" dirty="0">
                <a:solidFill>
                  <a:schemeClr val="tx2">
                    <a:lumMod val="90000"/>
                    <a:lumOff val="1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플러그인</a:t>
            </a:r>
            <a:r>
              <a:rPr kumimoji="1" lang="en-US" altLang="ko-KR" dirty="0">
                <a:solidFill>
                  <a:schemeClr val="tx2">
                    <a:lumMod val="90000"/>
                    <a:lumOff val="1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(2016 </a:t>
            </a:r>
            <a:r>
              <a:rPr kumimoji="1" lang="ko-KR" altLang="en-US" dirty="0">
                <a:solidFill>
                  <a:schemeClr val="tx2">
                    <a:lumMod val="90000"/>
                    <a:lumOff val="1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한국산업기술대학교 산학 대전 졸업 논문</a:t>
            </a:r>
            <a:r>
              <a:rPr kumimoji="1" lang="en-US" altLang="ko-KR" dirty="0">
                <a:solidFill>
                  <a:schemeClr val="tx2">
                    <a:lumMod val="90000"/>
                    <a:lumOff val="1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)</a:t>
            </a:r>
          </a:p>
        </p:txBody>
      </p:sp>
      <p:sp>
        <p:nvSpPr>
          <p:cNvPr id="4" name="도넛[D] 3"/>
          <p:cNvSpPr/>
          <p:nvPr/>
        </p:nvSpPr>
        <p:spPr>
          <a:xfrm>
            <a:off x="9468967" y="4270466"/>
            <a:ext cx="1905000" cy="1905000"/>
          </a:xfrm>
          <a:prstGeom prst="donut">
            <a:avLst>
              <a:gd name="adj" fmla="val 9728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5" name="호 4"/>
          <p:cNvSpPr/>
          <p:nvPr/>
        </p:nvSpPr>
        <p:spPr>
          <a:xfrm rot="4268605">
            <a:off x="10233505" y="4896179"/>
            <a:ext cx="792480" cy="917395"/>
          </a:xfrm>
          <a:prstGeom prst="arc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cxnSp>
        <p:nvCxnSpPr>
          <p:cNvPr id="6" name="직선 연결선[R] 5"/>
          <p:cNvCxnSpPr/>
          <p:nvPr/>
        </p:nvCxnSpPr>
        <p:spPr>
          <a:xfrm>
            <a:off x="11129193" y="5790297"/>
            <a:ext cx="1062807" cy="1067703"/>
          </a:xfrm>
          <a:prstGeom prst="line">
            <a:avLst/>
          </a:prstGeom>
          <a:ln w="2540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2">
            <a:extLst>
              <a:ext uri="{FF2B5EF4-FFF2-40B4-BE49-F238E27FC236}">
                <a16:creationId xmlns:a16="http://schemas.microsoft.com/office/drawing/2014/main" id="{1DD1201A-4282-412C-AB5E-350BF5580D5B}"/>
              </a:ext>
            </a:extLst>
          </p:cNvPr>
          <p:cNvSpPr txBox="1"/>
          <p:nvPr/>
        </p:nvSpPr>
        <p:spPr>
          <a:xfrm>
            <a:off x="287092" y="6289314"/>
            <a:ext cx="7819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44</a:t>
            </a:r>
            <a:endParaRPr lang="ko-KR" altLang="en-US" sz="2800" b="1" dirty="0">
              <a:solidFill>
                <a:schemeClr val="accent1"/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9892480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5F0E4B-A712-4398-9936-4F2DDC361E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61669" y="2955933"/>
            <a:ext cx="7766936" cy="1646302"/>
          </a:xfrm>
        </p:spPr>
        <p:txBody>
          <a:bodyPr/>
          <a:lstStyle/>
          <a:p>
            <a:pPr algn="ctr"/>
            <a:r>
              <a:rPr lang="en-US" altLang="ko-KR" sz="66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Q&amp;A</a:t>
            </a:r>
            <a:endParaRPr lang="ko-KR" altLang="en-US" sz="6600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3" name="도넛[D] 2"/>
          <p:cNvSpPr/>
          <p:nvPr/>
        </p:nvSpPr>
        <p:spPr>
          <a:xfrm>
            <a:off x="9468967" y="4270466"/>
            <a:ext cx="1905000" cy="1905000"/>
          </a:xfrm>
          <a:prstGeom prst="donut">
            <a:avLst>
              <a:gd name="adj" fmla="val 9728"/>
            </a:avLst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4" name="호 3"/>
          <p:cNvSpPr/>
          <p:nvPr/>
        </p:nvSpPr>
        <p:spPr>
          <a:xfrm rot="4268605">
            <a:off x="10233505" y="4896179"/>
            <a:ext cx="792480" cy="917395"/>
          </a:xfrm>
          <a:prstGeom prst="arc">
            <a:avLst/>
          </a:prstGeom>
          <a:ln w="317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cxnSp>
        <p:nvCxnSpPr>
          <p:cNvPr id="5" name="직선 연결선[R] 4"/>
          <p:cNvCxnSpPr/>
          <p:nvPr/>
        </p:nvCxnSpPr>
        <p:spPr>
          <a:xfrm>
            <a:off x="11129193" y="5790297"/>
            <a:ext cx="1062807" cy="1067703"/>
          </a:xfrm>
          <a:prstGeom prst="line">
            <a:avLst/>
          </a:prstGeom>
          <a:ln w="2540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01598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상자 5"/>
          <p:cNvSpPr txBox="1"/>
          <p:nvPr/>
        </p:nvSpPr>
        <p:spPr>
          <a:xfrm>
            <a:off x="1556576" y="4653755"/>
            <a:ext cx="46971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rgbClr val="222222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자바를 비롯한 다양한 언어를 지원하는 </a:t>
            </a:r>
            <a:endParaRPr lang="en-US" altLang="ko-KR" sz="2000" dirty="0">
              <a:solidFill>
                <a:srgbClr val="222222"/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  <a:p>
            <a:pPr algn="ctr"/>
            <a:r>
              <a:rPr lang="ko-KR" altLang="en-US" sz="2000" dirty="0">
                <a:solidFill>
                  <a:schemeClr val="accent2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프로그래밍 통합 개발 환경</a:t>
            </a:r>
          </a:p>
        </p:txBody>
      </p:sp>
      <p:sp>
        <p:nvSpPr>
          <p:cNvPr id="9" name="타원 8"/>
          <p:cNvSpPr/>
          <p:nvPr/>
        </p:nvSpPr>
        <p:spPr>
          <a:xfrm>
            <a:off x="2439973" y="1992110"/>
            <a:ext cx="2502599" cy="2502599"/>
          </a:xfrm>
          <a:prstGeom prst="ellipse">
            <a:avLst/>
          </a:prstGeom>
          <a:solidFill>
            <a:schemeClr val="accent2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2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Eclipse</a:t>
            </a:r>
            <a:endParaRPr kumimoji="1" lang="ko-KR" altLang="en-US" sz="3200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11" name="텍스트 상자 10"/>
          <p:cNvSpPr txBox="1"/>
          <p:nvPr/>
        </p:nvSpPr>
        <p:spPr>
          <a:xfrm>
            <a:off x="6232935" y="4637396"/>
            <a:ext cx="446628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Eclipse </a:t>
            </a:r>
            <a:r>
              <a:rPr lang="ko-KR" altLang="en-US" sz="20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개발 환경에 통합할 수 있는 </a:t>
            </a:r>
            <a:endParaRPr lang="en-US" altLang="ko-KR" sz="2000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  <a:p>
            <a:pPr algn="ctr"/>
            <a:r>
              <a:rPr lang="ko-KR" altLang="en-US" sz="2000" dirty="0">
                <a:solidFill>
                  <a:schemeClr val="accent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새로운 기능을 추가</a:t>
            </a:r>
            <a:r>
              <a:rPr lang="ko-KR" altLang="en-US" sz="20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한  것</a:t>
            </a:r>
            <a:br>
              <a:rPr lang="en-US" altLang="ko-KR" sz="20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</a:br>
            <a:br>
              <a:rPr lang="ko-KR" altLang="en-US" sz="2000" b="1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</a:br>
            <a:endParaRPr lang="ko-KR" altLang="en-US" sz="2000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7081123" y="1997053"/>
            <a:ext cx="2497862" cy="2497862"/>
          </a:xfrm>
          <a:prstGeom prst="ellipse">
            <a:avLst/>
          </a:prstGeom>
          <a:solidFill>
            <a:schemeClr val="accent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2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Eclipse</a:t>
            </a:r>
          </a:p>
          <a:p>
            <a:pPr algn="ctr"/>
            <a:r>
              <a:rPr kumimoji="1" lang="en-US" altLang="ko-KR" sz="32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Plugin</a:t>
            </a:r>
            <a:endParaRPr kumimoji="1" lang="ko-KR" altLang="en-US" sz="3200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16" name="내용 개체 틀 2">
            <a:extLst>
              <a:ext uri="{FF2B5EF4-FFF2-40B4-BE49-F238E27FC236}">
                <a16:creationId xmlns:a16="http://schemas.microsoft.com/office/drawing/2014/main" id="{E2CB596F-B933-471C-A9F5-AE495F140F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54825" y="675626"/>
            <a:ext cx="6248398" cy="535834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i="1" dirty="0">
                <a:solidFill>
                  <a:schemeClr val="accent2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Eclipse</a:t>
            </a:r>
            <a:r>
              <a:rPr lang="ko-KR" altLang="en-US" i="1" dirty="0">
                <a:solidFill>
                  <a:schemeClr val="accent2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와 </a:t>
            </a:r>
            <a:r>
              <a:rPr lang="en-US" altLang="ko-KR" i="1" dirty="0">
                <a:solidFill>
                  <a:schemeClr val="accent2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Eclipse</a:t>
            </a:r>
            <a:r>
              <a:rPr lang="ko-KR" altLang="en-US" i="1" dirty="0">
                <a:solidFill>
                  <a:schemeClr val="accent2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 </a:t>
            </a:r>
            <a:r>
              <a:rPr lang="en-US" altLang="ko-KR" i="1" dirty="0">
                <a:solidFill>
                  <a:schemeClr val="accent2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Plugin</a:t>
            </a:r>
          </a:p>
        </p:txBody>
      </p:sp>
      <p:sp>
        <p:nvSpPr>
          <p:cNvPr id="12" name="TextBox 2">
            <a:extLst>
              <a:ext uri="{FF2B5EF4-FFF2-40B4-BE49-F238E27FC236}">
                <a16:creationId xmlns:a16="http://schemas.microsoft.com/office/drawing/2014/main" id="{1DD1201A-4282-412C-AB5E-350BF5580D5B}"/>
              </a:ext>
            </a:extLst>
          </p:cNvPr>
          <p:cNvSpPr txBox="1"/>
          <p:nvPr/>
        </p:nvSpPr>
        <p:spPr>
          <a:xfrm>
            <a:off x="287092" y="6289314"/>
            <a:ext cx="6121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3</a:t>
            </a:r>
            <a:endParaRPr lang="ko-KR" altLang="en-US" sz="2800" b="1" dirty="0">
              <a:solidFill>
                <a:schemeClr val="accent1"/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C1FCC53C-0CDE-B440-A64C-B1BD979512FB}"/>
              </a:ext>
            </a:extLst>
          </p:cNvPr>
          <p:cNvSpPr txBox="1">
            <a:spLocks/>
          </p:cNvSpPr>
          <p:nvPr/>
        </p:nvSpPr>
        <p:spPr>
          <a:xfrm>
            <a:off x="762000" y="559678"/>
            <a:ext cx="3833906" cy="72302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5000" b="0" i="1" kern="120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4000" b="1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종합 설계 개요</a:t>
            </a:r>
          </a:p>
        </p:txBody>
      </p:sp>
    </p:spTree>
    <p:extLst>
      <p:ext uri="{BB962C8B-B14F-4D97-AF65-F5344CB8AC3E}">
        <p14:creationId xmlns:p14="http://schemas.microsoft.com/office/powerpoint/2010/main" val="15122885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5507958" y="2640827"/>
            <a:ext cx="666332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Eclipse 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플랫폼에 확장 기능이 통합되는 구조로 되어있다</a:t>
            </a:r>
            <a:endParaRPr lang="en-US" altLang="ko-KR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  <a:p>
            <a:pPr marL="285750" indent="-285750">
              <a:buFont typeface="Arial" charset="0"/>
              <a:buChar char="•"/>
            </a:pPr>
            <a:endParaRPr lang="en-US" altLang="ko-KR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  <a:p>
            <a:pPr marL="285750" indent="-285750">
              <a:buFont typeface="Arial" charset="0"/>
              <a:buChar char="•"/>
            </a:pP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룰체커는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 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작성한 자바코드를 분석할 것이기 때문에 자바코드를 작성환경인 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Eclipse 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플러그인으로 사용</a:t>
            </a:r>
            <a:endParaRPr lang="en-US" altLang="ko-KR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947384" y="2117587"/>
            <a:ext cx="2523809" cy="2523809"/>
          </a:xfrm>
          <a:prstGeom prst="ellipse">
            <a:avLst/>
          </a:prstGeom>
          <a:solidFill>
            <a:schemeClr val="accent2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4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Eclipse</a:t>
            </a:r>
            <a:endParaRPr kumimoji="1" lang="ko-KR" altLang="en-US" sz="3400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4260038" y="3156279"/>
            <a:ext cx="921562" cy="921562"/>
          </a:xfrm>
          <a:prstGeom prst="ellipse">
            <a:avLst/>
          </a:prstGeom>
          <a:solidFill>
            <a:schemeClr val="accent1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plugin</a:t>
            </a:r>
            <a:endParaRPr kumimoji="1" lang="ko-KR" altLang="en-US" sz="1200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1455668" y="3719834"/>
            <a:ext cx="921562" cy="921562"/>
          </a:xfrm>
          <a:prstGeom prst="ellipse">
            <a:avLst/>
          </a:prstGeom>
          <a:solidFill>
            <a:schemeClr val="accent1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plugin</a:t>
            </a:r>
            <a:endParaRPr kumimoji="1" lang="ko-KR" altLang="en-US" sz="1200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3904835" y="1927601"/>
            <a:ext cx="921562" cy="921562"/>
          </a:xfrm>
          <a:prstGeom prst="ellipse">
            <a:avLst/>
          </a:prstGeom>
          <a:solidFill>
            <a:schemeClr val="accent1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plugin</a:t>
            </a:r>
            <a:endParaRPr kumimoji="1" lang="ko-KR" altLang="en-US" sz="1200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3360105" y="4160282"/>
            <a:ext cx="921562" cy="921562"/>
          </a:xfrm>
          <a:prstGeom prst="ellipse">
            <a:avLst/>
          </a:prstGeom>
          <a:solidFill>
            <a:schemeClr val="accent1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plugin</a:t>
            </a:r>
            <a:endParaRPr kumimoji="1" lang="ko-KR" altLang="en-US" sz="1200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22" name="내용 개체 틀 2">
            <a:extLst>
              <a:ext uri="{FF2B5EF4-FFF2-40B4-BE49-F238E27FC236}">
                <a16:creationId xmlns:a16="http://schemas.microsoft.com/office/drawing/2014/main" id="{E2CB596F-B933-471C-A9F5-AE495F140FA8}"/>
              </a:ext>
            </a:extLst>
          </p:cNvPr>
          <p:cNvSpPr txBox="1">
            <a:spLocks/>
          </p:cNvSpPr>
          <p:nvPr/>
        </p:nvSpPr>
        <p:spPr>
          <a:xfrm>
            <a:off x="4354825" y="675626"/>
            <a:ext cx="6248398" cy="5358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83464" indent="-283464" algn="l" defTabSz="914400" rtl="0" eaLnBrk="1" latinLnBrk="1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83464" indent="-283464" algn="l" defTabSz="914400" rtl="0" eaLnBrk="1" latinLnBrk="1" hangingPunct="1">
              <a:lnSpc>
                <a:spcPct val="112000"/>
              </a:lnSpc>
              <a:spcBef>
                <a:spcPts val="900"/>
              </a:spcBef>
              <a:buFont typeface="Corbel" panose="020B0503020204020204" pitchFamily="34" charset="0"/>
              <a:buChar char="–"/>
              <a:defRPr sz="18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283464" indent="-283464" algn="l" defTabSz="914400" rtl="0" eaLnBrk="1" latinLnBrk="1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283464" indent="-283464" algn="l" defTabSz="914400" rtl="0" eaLnBrk="1" latinLnBrk="1" hangingPunct="1">
              <a:lnSpc>
                <a:spcPct val="112000"/>
              </a:lnSpc>
              <a:spcBef>
                <a:spcPts val="900"/>
              </a:spcBef>
              <a:buFont typeface="Corbel" panose="020B0503020204020204" pitchFamily="34" charset="0"/>
              <a:buChar char="–"/>
              <a:defRPr sz="14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83464" indent="-283464" algn="l" defTabSz="914400" rtl="0" eaLnBrk="1" latinLnBrk="1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40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83464" indent="-283464" algn="l" defTabSz="914400" rtl="0" eaLnBrk="1" latinLnBrk="1" hangingPunct="1">
              <a:lnSpc>
                <a:spcPct val="112000"/>
              </a:lnSpc>
              <a:spcBef>
                <a:spcPts val="130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83464" indent="-283464" algn="l" defTabSz="914400" rtl="0" eaLnBrk="1" latinLnBrk="1" hangingPunct="1">
              <a:lnSpc>
                <a:spcPct val="112000"/>
              </a:lnSpc>
              <a:spcBef>
                <a:spcPts val="1300"/>
              </a:spcBef>
              <a:buFont typeface="Arial" panose="020B0604020202020204" pitchFamily="34" charset="0"/>
              <a:buChar char="•"/>
              <a:defRPr sz="14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83464" indent="-283464" algn="l" defTabSz="914400" rtl="0" eaLnBrk="1" latinLnBrk="1" hangingPunct="1">
              <a:lnSpc>
                <a:spcPct val="112000"/>
              </a:lnSpc>
              <a:spcBef>
                <a:spcPts val="130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3464" indent="-283464" algn="l" defTabSz="914400" rtl="0" eaLnBrk="1" latinLnBrk="1" hangingPunct="1">
              <a:lnSpc>
                <a:spcPct val="112000"/>
              </a:lnSpc>
              <a:spcBef>
                <a:spcPts val="1300"/>
              </a:spcBef>
              <a:buFont typeface="Arial" panose="020B0604020202020204" pitchFamily="34" charset="0"/>
              <a:buChar char="•"/>
              <a:defRPr sz="140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lnSpc>
                <a:spcPct val="100000"/>
              </a:lnSpc>
              <a:spcBef>
                <a:spcPts val="0"/>
              </a:spcBef>
              <a:buFontTx/>
              <a:buNone/>
              <a:defRPr/>
            </a:pPr>
            <a:r>
              <a:rPr lang="en-US" altLang="ko-KR" i="1" dirty="0">
                <a:solidFill>
                  <a:schemeClr val="accent2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Eclipse</a:t>
            </a:r>
            <a:r>
              <a:rPr lang="ko-KR" altLang="en-US" i="1" dirty="0">
                <a:solidFill>
                  <a:schemeClr val="accent2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와 </a:t>
            </a:r>
            <a:r>
              <a:rPr lang="en-US" altLang="ko-KR" i="1" dirty="0">
                <a:solidFill>
                  <a:schemeClr val="accent2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Eclipse</a:t>
            </a:r>
            <a:r>
              <a:rPr lang="ko-KR" altLang="en-US" i="1" dirty="0">
                <a:solidFill>
                  <a:schemeClr val="accent2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 </a:t>
            </a:r>
            <a:r>
              <a:rPr lang="en-US" altLang="ko-KR" i="1" dirty="0">
                <a:solidFill>
                  <a:schemeClr val="accent2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Plugin</a:t>
            </a:r>
          </a:p>
        </p:txBody>
      </p:sp>
      <p:sp>
        <p:nvSpPr>
          <p:cNvPr id="12" name="TextBox 2">
            <a:extLst>
              <a:ext uri="{FF2B5EF4-FFF2-40B4-BE49-F238E27FC236}">
                <a16:creationId xmlns:a16="http://schemas.microsoft.com/office/drawing/2014/main" id="{1DD1201A-4282-412C-AB5E-350BF5580D5B}"/>
              </a:ext>
            </a:extLst>
          </p:cNvPr>
          <p:cNvSpPr txBox="1"/>
          <p:nvPr/>
        </p:nvSpPr>
        <p:spPr>
          <a:xfrm>
            <a:off x="287092" y="6289314"/>
            <a:ext cx="6121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4</a:t>
            </a:r>
            <a:endParaRPr lang="ko-KR" altLang="en-US" sz="2800" b="1" dirty="0">
              <a:solidFill>
                <a:schemeClr val="accent1"/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id="{3197CFFC-3AFF-A54A-BAF3-5C36E5ABC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559678"/>
            <a:ext cx="3833906" cy="723022"/>
          </a:xfrm>
        </p:spPr>
        <p:txBody>
          <a:bodyPr>
            <a:normAutofit/>
          </a:bodyPr>
          <a:lstStyle/>
          <a:p>
            <a:pPr algn="l"/>
            <a:r>
              <a:rPr lang="ko-KR" altLang="en-US" sz="4000" b="1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종합 설계 개요</a:t>
            </a:r>
          </a:p>
        </p:txBody>
      </p:sp>
    </p:spTree>
    <p:extLst>
      <p:ext uri="{BB962C8B-B14F-4D97-AF65-F5344CB8AC3E}">
        <p14:creationId xmlns:p14="http://schemas.microsoft.com/office/powerpoint/2010/main" val="10966475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2">
            <a:extLst>
              <a:ext uri="{FF2B5EF4-FFF2-40B4-BE49-F238E27FC236}">
                <a16:creationId xmlns:a16="http://schemas.microsoft.com/office/drawing/2014/main" id="{1DD1201A-4282-412C-AB5E-350BF5580D5B}"/>
              </a:ext>
            </a:extLst>
          </p:cNvPr>
          <p:cNvSpPr txBox="1"/>
          <p:nvPr/>
        </p:nvSpPr>
        <p:spPr>
          <a:xfrm>
            <a:off x="287092" y="6289314"/>
            <a:ext cx="6121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5</a:t>
            </a:r>
            <a:endParaRPr lang="ko-KR" altLang="en-US" sz="2800" b="1" dirty="0">
              <a:solidFill>
                <a:schemeClr val="accent1"/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75A1461E-7295-4ACF-A53A-94D3852D35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1313990"/>
              </p:ext>
            </p:extLst>
          </p:nvPr>
        </p:nvGraphicFramePr>
        <p:xfrm>
          <a:off x="2032493" y="1558156"/>
          <a:ext cx="8127014" cy="36796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3507">
                  <a:extLst>
                    <a:ext uri="{9D8B030D-6E8A-4147-A177-3AD203B41FA5}">
                      <a16:colId xmlns:a16="http://schemas.microsoft.com/office/drawing/2014/main" val="244983345"/>
                    </a:ext>
                  </a:extLst>
                </a:gridCol>
                <a:gridCol w="4063507">
                  <a:extLst>
                    <a:ext uri="{9D8B030D-6E8A-4147-A177-3AD203B41FA5}">
                      <a16:colId xmlns:a16="http://schemas.microsoft.com/office/drawing/2014/main" val="3492153370"/>
                    </a:ext>
                  </a:extLst>
                </a:gridCol>
              </a:tblGrid>
              <a:tr h="47842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>
                          <a:solidFill>
                            <a:schemeClr val="bg1"/>
                          </a:solidFill>
                          <a:latin typeface="BM DoHyeon OTF" panose="020B0600000101010101" pitchFamily="34" charset="-127"/>
                          <a:ea typeface="BM DoHyeon OTF" panose="020B0600000101010101" pitchFamily="34" charset="-127"/>
                        </a:rPr>
                        <a:t>선정된 </a:t>
                      </a:r>
                      <a:r>
                        <a:rPr lang="en-US" altLang="ko-KR" sz="1800" b="1" dirty="0">
                          <a:solidFill>
                            <a:schemeClr val="bg1"/>
                          </a:solidFill>
                          <a:latin typeface="BM DoHyeon OTF" panose="020B0600000101010101" pitchFamily="34" charset="-127"/>
                          <a:ea typeface="BM DoHyeon OTF" panose="020B0600000101010101" pitchFamily="34" charset="-127"/>
                        </a:rPr>
                        <a:t>CERT </a:t>
                      </a:r>
                      <a:r>
                        <a:rPr lang="ko-KR" altLang="en-US" sz="1800" b="1" dirty="0">
                          <a:solidFill>
                            <a:schemeClr val="bg1"/>
                          </a:solidFill>
                          <a:latin typeface="BM DoHyeon OTF" panose="020B0600000101010101" pitchFamily="34" charset="-127"/>
                          <a:ea typeface="BM DoHyeon OTF" panose="020B0600000101010101" pitchFamily="34" charset="-127"/>
                        </a:rPr>
                        <a:t>규칙 항목</a:t>
                      </a:r>
                    </a:p>
                  </a:txBody>
                  <a:tcPr marL="83127" marR="83127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1938281"/>
                  </a:ext>
                </a:extLst>
              </a:tr>
              <a:tr h="55052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400" dirty="0">
                          <a:solidFill>
                            <a:schemeClr val="tx1"/>
                          </a:solidFill>
                          <a:latin typeface="BM DoHyeon OTF" panose="020B0600000101010101" pitchFamily="34" charset="-127"/>
                          <a:ea typeface="BM DoHyeon OTF" panose="020B0600000101010101" pitchFamily="34" charset="-127"/>
                          <a:cs typeface="BM DoHyeon OTF" charset="-127"/>
                        </a:rPr>
                        <a:t>SQL </a:t>
                      </a:r>
                      <a:r>
                        <a:rPr kumimoji="1" lang="ko-KR" altLang="en-US" sz="1400" dirty="0">
                          <a:solidFill>
                            <a:schemeClr val="tx1"/>
                          </a:solidFill>
                          <a:latin typeface="BM DoHyeon OTF" panose="020B0600000101010101" pitchFamily="34" charset="-127"/>
                          <a:ea typeface="BM DoHyeon OTF" panose="020B0600000101010101" pitchFamily="34" charset="-127"/>
                          <a:cs typeface="BM DoHyeon OTF" charset="-127"/>
                        </a:rPr>
                        <a:t>인젝션 방지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BM DoHyeon OTF" panose="020B0600000101010101" pitchFamily="34" charset="-127"/>
                        <a:ea typeface="BM DoHyeon OTF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400" dirty="0">
                          <a:solidFill>
                            <a:schemeClr val="tx1"/>
                          </a:solidFill>
                          <a:latin typeface="BM DoHyeon OTF" panose="020B0600000101010101" pitchFamily="34" charset="-127"/>
                          <a:ea typeface="BM DoHyeon OTF" panose="020B0600000101010101" pitchFamily="34" charset="-127"/>
                          <a:cs typeface="BM DoHyeon OTF" charset="-127"/>
                        </a:rPr>
                        <a:t>XML </a:t>
                      </a:r>
                      <a:r>
                        <a:rPr kumimoji="1" lang="ko-KR" altLang="en-US" sz="1400" dirty="0">
                          <a:solidFill>
                            <a:schemeClr val="tx1"/>
                          </a:solidFill>
                          <a:latin typeface="BM DoHyeon OTF" panose="020B0600000101010101" pitchFamily="34" charset="-127"/>
                          <a:ea typeface="BM DoHyeon OTF" panose="020B0600000101010101" pitchFamily="34" charset="-127"/>
                          <a:cs typeface="BM DoHyeon OTF" charset="-127"/>
                        </a:rPr>
                        <a:t>인젝션 방지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9255163"/>
                  </a:ext>
                </a:extLst>
              </a:tr>
              <a:tr h="47842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400" dirty="0">
                          <a:solidFill>
                            <a:schemeClr val="tx1"/>
                          </a:solidFill>
                          <a:latin typeface="BM DoHyeon OTF" panose="020B0600000101010101" pitchFamily="34" charset="-127"/>
                          <a:ea typeface="BM DoHyeon OTF" panose="020B0600000101010101" pitchFamily="34" charset="-127"/>
                          <a:cs typeface="BM DoHyeon OTF" charset="-127"/>
                        </a:rPr>
                        <a:t>필드 접근 가능성 제한</a:t>
                      </a:r>
                      <a:endParaRPr kumimoji="1" lang="en-US" altLang="ko-KR" sz="1400" dirty="0">
                        <a:solidFill>
                          <a:schemeClr val="tx1"/>
                        </a:solidFill>
                        <a:latin typeface="BM DoHyeon OTF" panose="020B0600000101010101" pitchFamily="34" charset="-127"/>
                        <a:ea typeface="BM DoHyeon OTF" panose="020B0600000101010101" pitchFamily="34" charset="-127"/>
                        <a:cs typeface="BM DoHyeon OTF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1400" dirty="0">
                        <a:solidFill>
                          <a:schemeClr val="tx1"/>
                        </a:solidFill>
                        <a:latin typeface="BM DoHyeon OTF" panose="020B0600000101010101" pitchFamily="34" charset="-127"/>
                        <a:ea typeface="BM DoHyeon OTF" panose="020B0600000101010101" pitchFamily="34" charset="-127"/>
                        <a:cs typeface="BM DoHyeon OTF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400" dirty="0">
                          <a:solidFill>
                            <a:schemeClr val="tx1"/>
                          </a:solidFill>
                          <a:latin typeface="BM DoHyeon OTF" panose="020B0600000101010101" pitchFamily="34" charset="-127"/>
                          <a:ea typeface="BM DoHyeon OTF" panose="020B0600000101010101" pitchFamily="34" charset="-127"/>
                          <a:cs typeface="BM DoHyeon OTF" charset="-127"/>
                        </a:rPr>
                        <a:t>NullPointerException catch </a:t>
                      </a:r>
                      <a:r>
                        <a:rPr kumimoji="1" lang="ko-KR" altLang="en-US" sz="1400" dirty="0">
                          <a:solidFill>
                            <a:schemeClr val="tx1"/>
                          </a:solidFill>
                          <a:latin typeface="BM DoHyeon OTF" panose="020B0600000101010101" pitchFamily="34" charset="-127"/>
                          <a:ea typeface="BM DoHyeon OTF" panose="020B0600000101010101" pitchFamily="34" charset="-127"/>
                          <a:cs typeface="BM DoHyeon OTF" charset="-127"/>
                        </a:rPr>
                        <a:t>금지</a:t>
                      </a:r>
                      <a:endParaRPr kumimoji="1" lang="en-US" altLang="ko-KR" sz="1400" dirty="0">
                        <a:solidFill>
                          <a:schemeClr val="tx1"/>
                        </a:solidFill>
                        <a:latin typeface="BM DoHyeon OTF" panose="020B0600000101010101" pitchFamily="34" charset="-127"/>
                        <a:ea typeface="BM DoHyeon OTF" panose="020B0600000101010101" pitchFamily="34" charset="-127"/>
                        <a:cs typeface="BM DoHyeon OTF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1400" dirty="0">
                        <a:solidFill>
                          <a:schemeClr val="tx1"/>
                        </a:solidFill>
                        <a:latin typeface="BM DoHyeon OTF" panose="020B0600000101010101" pitchFamily="34" charset="-127"/>
                        <a:ea typeface="BM DoHyeon OTF" panose="020B0600000101010101" pitchFamily="34" charset="-127"/>
                        <a:cs typeface="BM DoHyeon OTF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9023719"/>
                  </a:ext>
                </a:extLst>
              </a:tr>
              <a:tr h="56468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BM DoHyeon OTF" panose="020B0600000101010101" pitchFamily="34" charset="-127"/>
                          <a:ea typeface="BM DoHyeon OTF" panose="020B0600000101010101" pitchFamily="34" charset="-127"/>
                          <a:cs typeface="+mn-cs"/>
                        </a:rPr>
                        <a:t>코드 중요 정보를 하드 코딩하지 않기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BM DoHyeon OTF" panose="020B0600000101010101" pitchFamily="34" charset="-127"/>
                        <a:ea typeface="BM DoHyeon OTF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BM DoHyeon OTF" panose="020B0600000101010101" pitchFamily="34" charset="-127"/>
                          <a:ea typeface="BM DoHyeon OTF" panose="020B0600000101010101" pitchFamily="34" charset="-127"/>
                          <a:cs typeface="+mn-cs"/>
                        </a:rPr>
                        <a:t>강력한 무작위 숫자를 생성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BM DoHyeon OTF" panose="020B0600000101010101" pitchFamily="34" charset="-127"/>
                        <a:ea typeface="BM DoHyeon OTF" panose="020B0600000101010101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4029474"/>
                  </a:ext>
                </a:extLst>
              </a:tr>
              <a:tr h="47842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400" dirty="0">
                          <a:solidFill>
                            <a:srgbClr val="FF0000"/>
                          </a:solidFill>
                          <a:latin typeface="BM DoHyeon OTF" panose="020B0600000101010101" pitchFamily="34" charset="-127"/>
                          <a:ea typeface="BM DoHyeon OTF" panose="020B0600000101010101" pitchFamily="34" charset="-127"/>
                          <a:cs typeface="BM DoHyeon OTF" charset="-127"/>
                        </a:rPr>
                        <a:t>일반적인 </a:t>
                      </a:r>
                      <a:r>
                        <a:rPr kumimoji="1" lang="en-US" altLang="ko-KR" sz="1400" dirty="0">
                          <a:solidFill>
                            <a:srgbClr val="FF0000"/>
                          </a:solidFill>
                          <a:latin typeface="BM DoHyeon OTF" panose="020B0600000101010101" pitchFamily="34" charset="-127"/>
                          <a:ea typeface="BM DoHyeon OTF" panose="020B0600000101010101" pitchFamily="34" charset="-127"/>
                          <a:cs typeface="BM DoHyeon OTF" charset="-127"/>
                        </a:rPr>
                        <a:t>Exception </a:t>
                      </a:r>
                      <a:r>
                        <a:rPr kumimoji="1" lang="ko-KR" altLang="en-US" sz="1400" dirty="0">
                          <a:solidFill>
                            <a:srgbClr val="FF0000"/>
                          </a:solidFill>
                          <a:latin typeface="BM DoHyeon OTF" panose="020B0600000101010101" pitchFamily="34" charset="-127"/>
                          <a:ea typeface="BM DoHyeon OTF" panose="020B0600000101010101" pitchFamily="34" charset="-127"/>
                          <a:cs typeface="BM DoHyeon OTF" charset="-127"/>
                        </a:rPr>
                        <a:t>사용하지 않기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BM DoHyeon OTF" panose="020B0600000101010101" pitchFamily="34" charset="-127"/>
                          <a:ea typeface="BM DoHyeon OTF" panose="020B0600000101010101" pitchFamily="34" charset="-127"/>
                        </a:rPr>
                        <a:t>내부 클래스의 인스턴스 직렬화 방지</a:t>
                      </a:r>
                      <a:endParaRPr lang="en-US" altLang="ko-KR" sz="1400" dirty="0">
                        <a:solidFill>
                          <a:schemeClr val="tx1"/>
                        </a:solidFill>
                        <a:latin typeface="BM DoHyeon OTF" panose="020B0600000101010101" pitchFamily="34" charset="-127"/>
                        <a:ea typeface="BM DoHyeon OTF" panose="020B0600000101010101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6813387"/>
                  </a:ext>
                </a:extLst>
              </a:tr>
              <a:tr h="56468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BM DoHyeon OTF" panose="020B0600000101010101" pitchFamily="34" charset="-127"/>
                          <a:ea typeface="BM DoHyeon OTF" panose="020B0600000101010101" pitchFamily="34" charset="-127"/>
                        </a:rPr>
                        <a:t>생산 코드는 디버깅 시작점 포함하지 않기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400" dirty="0">
                          <a:solidFill>
                            <a:schemeClr val="tx1"/>
                          </a:solidFill>
                          <a:latin typeface="BM DoHyeon OTF" panose="020B0600000101010101" pitchFamily="34" charset="-127"/>
                          <a:ea typeface="BM DoHyeon OTF" panose="020B0600000101010101" pitchFamily="34" charset="-127"/>
                          <a:cs typeface="BM DoHyeon OTF" charset="-127"/>
                        </a:rPr>
                        <a:t>wrap(), duplicate() </a:t>
                      </a:r>
                      <a:r>
                        <a:rPr kumimoji="1" lang="ko-KR" altLang="en-US" sz="1400" dirty="0">
                          <a:solidFill>
                            <a:schemeClr val="tx1"/>
                          </a:solidFill>
                          <a:latin typeface="BM DoHyeon OTF" panose="020B0600000101010101" pitchFamily="34" charset="-127"/>
                          <a:ea typeface="BM DoHyeon OTF" panose="020B0600000101010101" pitchFamily="34" charset="-127"/>
                          <a:cs typeface="BM DoHyeon OTF" charset="-127"/>
                        </a:rPr>
                        <a:t>메서드를 사용하여 만든 </a:t>
                      </a:r>
                      <a:endParaRPr kumimoji="1" lang="en-US" altLang="ko-KR" sz="1400" dirty="0">
                        <a:solidFill>
                          <a:schemeClr val="tx1"/>
                        </a:solidFill>
                        <a:latin typeface="BM DoHyeon OTF" panose="020B0600000101010101" pitchFamily="34" charset="-127"/>
                        <a:ea typeface="BM DoHyeon OTF" panose="020B0600000101010101" pitchFamily="34" charset="-127"/>
                        <a:cs typeface="BM DoHyeon OTF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400" dirty="0">
                          <a:solidFill>
                            <a:schemeClr val="tx1"/>
                          </a:solidFill>
                          <a:latin typeface="BM DoHyeon OTF" panose="020B0600000101010101" pitchFamily="34" charset="-127"/>
                          <a:ea typeface="BM DoHyeon OTF" panose="020B0600000101010101" pitchFamily="34" charset="-127"/>
                          <a:cs typeface="BM DoHyeon OTF" charset="-127"/>
                        </a:rPr>
                        <a:t>버퍼를 신뢰할 수 없는 코드에 노출 금지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2879643"/>
                  </a:ext>
                </a:extLst>
              </a:tr>
              <a:tr h="5247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400" dirty="0">
                          <a:solidFill>
                            <a:schemeClr val="tx1"/>
                          </a:solidFill>
                          <a:latin typeface="BM DoHyeon OTF" panose="020B0600000101010101" pitchFamily="34" charset="-127"/>
                          <a:ea typeface="BM DoHyeon OTF" panose="020B0600000101010101" pitchFamily="34" charset="-127"/>
                          <a:cs typeface="BM DoHyeon OTF" charset="-127"/>
                        </a:rPr>
                        <a:t>스트림에서 </a:t>
                      </a:r>
                      <a:r>
                        <a:rPr kumimoji="1" lang="en-US" altLang="ko-KR" sz="1400" dirty="0">
                          <a:solidFill>
                            <a:schemeClr val="tx1"/>
                          </a:solidFill>
                          <a:latin typeface="BM DoHyeon OTF" panose="020B0600000101010101" pitchFamily="34" charset="-127"/>
                          <a:ea typeface="BM DoHyeon OTF" panose="020B0600000101010101" pitchFamily="34" charset="-127"/>
                          <a:cs typeface="BM DoHyeon OTF" charset="-127"/>
                        </a:rPr>
                        <a:t>read</a:t>
                      </a:r>
                      <a:r>
                        <a:rPr kumimoji="1" lang="ko-KR" altLang="en-US" sz="1400" dirty="0">
                          <a:solidFill>
                            <a:schemeClr val="tx1"/>
                          </a:solidFill>
                          <a:latin typeface="BM DoHyeon OTF" panose="020B0600000101010101" pitchFamily="34" charset="-127"/>
                          <a:ea typeface="BM DoHyeon OTF" panose="020B0600000101010101" pitchFamily="34" charset="-127"/>
                          <a:cs typeface="BM DoHyeon OTF" charset="-127"/>
                        </a:rPr>
                        <a:t>한 </a:t>
                      </a:r>
                      <a:r>
                        <a:rPr kumimoji="1" lang="en-US" altLang="ko-KR" sz="1400" dirty="0">
                          <a:solidFill>
                            <a:schemeClr val="tx1"/>
                          </a:solidFill>
                          <a:latin typeface="BM DoHyeon OTF" panose="020B0600000101010101" pitchFamily="34" charset="-127"/>
                          <a:ea typeface="BM DoHyeon OTF" panose="020B0600000101010101" pitchFamily="34" charset="-127"/>
                          <a:cs typeface="BM DoHyeon OTF" charset="-127"/>
                        </a:rPr>
                        <a:t>char</a:t>
                      </a:r>
                      <a:r>
                        <a:rPr kumimoji="1" lang="ko-KR" altLang="en-US" sz="1400" dirty="0">
                          <a:solidFill>
                            <a:schemeClr val="tx1"/>
                          </a:solidFill>
                          <a:latin typeface="BM DoHyeon OTF" panose="020B0600000101010101" pitchFamily="34" charset="-127"/>
                          <a:ea typeface="BM DoHyeon OTF" panose="020B0600000101010101" pitchFamily="34" charset="-127"/>
                          <a:cs typeface="BM DoHyeon OTF" charset="-127"/>
                        </a:rPr>
                        <a:t>와 </a:t>
                      </a:r>
                      <a:r>
                        <a:rPr kumimoji="1" lang="en-US" altLang="ko-KR" sz="1400" dirty="0">
                          <a:solidFill>
                            <a:schemeClr val="tx1"/>
                          </a:solidFill>
                          <a:latin typeface="BM DoHyeon OTF" panose="020B0600000101010101" pitchFamily="34" charset="-127"/>
                          <a:ea typeface="BM DoHyeon OTF" panose="020B0600000101010101" pitchFamily="34" charset="-127"/>
                          <a:cs typeface="BM DoHyeon OTF" charset="-127"/>
                        </a:rPr>
                        <a:t>byte</a:t>
                      </a:r>
                      <a:r>
                        <a:rPr kumimoji="1" lang="ko-KR" altLang="en-US" sz="1400" dirty="0">
                          <a:solidFill>
                            <a:schemeClr val="tx1"/>
                          </a:solidFill>
                          <a:latin typeface="BM DoHyeon OTF" panose="020B0600000101010101" pitchFamily="34" charset="-127"/>
                          <a:ea typeface="BM DoHyeon OTF" panose="020B0600000101010101" pitchFamily="34" charset="-127"/>
                          <a:cs typeface="BM DoHyeon OTF" charset="-127"/>
                        </a:rPr>
                        <a:t>를 </a:t>
                      </a:r>
                      <a:r>
                        <a:rPr kumimoji="1" lang="en-US" altLang="ko-KR" sz="1400" dirty="0">
                          <a:solidFill>
                            <a:schemeClr val="tx1"/>
                          </a:solidFill>
                          <a:latin typeface="BM DoHyeon OTF" panose="020B0600000101010101" pitchFamily="34" charset="-127"/>
                          <a:ea typeface="BM DoHyeon OTF" panose="020B0600000101010101" pitchFamily="34" charset="-127"/>
                          <a:cs typeface="BM DoHyeon OTF" charset="-127"/>
                        </a:rPr>
                        <a:t>-1</a:t>
                      </a:r>
                      <a:r>
                        <a:rPr kumimoji="1" lang="ko-KR" altLang="en-US" sz="1400" dirty="0">
                          <a:solidFill>
                            <a:schemeClr val="tx1"/>
                          </a:solidFill>
                          <a:latin typeface="BM DoHyeon OTF" panose="020B0600000101010101" pitchFamily="34" charset="-127"/>
                          <a:ea typeface="BM DoHyeon OTF" panose="020B0600000101010101" pitchFamily="34" charset="-127"/>
                          <a:cs typeface="BM DoHyeon OTF" charset="-127"/>
                        </a:rPr>
                        <a:t>과 비교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BM DoHyeon OTF" panose="020B0600000101010101" pitchFamily="34" charset="-127"/>
                        <a:ea typeface="BM DoHyeon OTF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BM DoHyeon OTF" panose="020B0600000101010101" pitchFamily="34" charset="-127"/>
                          <a:ea typeface="BM DoHyeon OTF" panose="020B0600000101010101" pitchFamily="34" charset="-127"/>
                          <a:cs typeface="+mn-cs"/>
                        </a:rPr>
                        <a:t>사용자 지정 클래스 로더를 작성할 때는 상위 클래스의 </a:t>
                      </a:r>
                      <a:r>
                        <a:rPr lang="en-US" altLang="ko-KR" sz="1400" b="0" i="0" kern="1200" dirty="0">
                          <a:solidFill>
                            <a:schemeClr val="dk1"/>
                          </a:solidFill>
                          <a:effectLst/>
                          <a:latin typeface="BM DoHyeon OTF" panose="020B0600000101010101" pitchFamily="34" charset="-127"/>
                          <a:ea typeface="BM DoHyeon OTF" panose="020B0600000101010101" pitchFamily="34" charset="-127"/>
                          <a:cs typeface="+mn-cs"/>
                        </a:rPr>
                        <a:t>getPrmissions() </a:t>
                      </a:r>
                      <a:r>
                        <a:rPr lang="ko-KR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BM DoHyeon OTF" panose="020B0600000101010101" pitchFamily="34" charset="-127"/>
                          <a:ea typeface="BM DoHyeon OTF" panose="020B0600000101010101" pitchFamily="34" charset="-127"/>
                          <a:cs typeface="+mn-cs"/>
                        </a:rPr>
                        <a:t>메서드를 호출</a:t>
                      </a:r>
                      <a:endParaRPr kumimoji="1" lang="en-US" altLang="ko-KR" sz="1100" dirty="0">
                        <a:solidFill>
                          <a:schemeClr val="tx1"/>
                        </a:solidFill>
                        <a:latin typeface="BM DoHyeon OTF" panose="020B0600000101010101" pitchFamily="34" charset="-127"/>
                        <a:ea typeface="BM DoHyeon OTF" panose="020B0600000101010101" pitchFamily="34" charset="-127"/>
                        <a:cs typeface="BM DoHyeon OTF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7542472"/>
                  </a:ext>
                </a:extLst>
              </a:tr>
            </a:tbl>
          </a:graphicData>
        </a:graphic>
      </p:graphicFrame>
      <p:sp>
        <p:nvSpPr>
          <p:cNvPr id="9" name="제목 1">
            <a:extLst>
              <a:ext uri="{FF2B5EF4-FFF2-40B4-BE49-F238E27FC236}">
                <a16:creationId xmlns:a16="http://schemas.microsoft.com/office/drawing/2014/main" id="{72E17ECB-7AAC-C148-B68F-53763C49E5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559678"/>
            <a:ext cx="3833906" cy="723022"/>
          </a:xfrm>
        </p:spPr>
        <p:txBody>
          <a:bodyPr>
            <a:normAutofit/>
          </a:bodyPr>
          <a:lstStyle/>
          <a:p>
            <a:pPr algn="l"/>
            <a:r>
              <a:rPr lang="ko-KR" altLang="en-US" sz="4000" b="1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종합 설계 개요</a:t>
            </a:r>
          </a:p>
        </p:txBody>
      </p:sp>
    </p:spTree>
    <p:extLst>
      <p:ext uri="{BB962C8B-B14F-4D97-AF65-F5344CB8AC3E}">
        <p14:creationId xmlns:p14="http://schemas.microsoft.com/office/powerpoint/2010/main" val="191561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CB596F-B933-471C-A9F5-AE495F140F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64106" y="746866"/>
            <a:ext cx="6248398" cy="535834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연구 개발 배경</a:t>
            </a:r>
            <a:endParaRPr lang="en-US" altLang="ko-KR" i="1" dirty="0">
              <a:solidFill>
                <a:schemeClr val="accent1">
                  <a:lumMod val="60000"/>
                  <a:lumOff val="40000"/>
                </a:schemeClr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4" name="텍스트 상자 3"/>
          <p:cNvSpPr txBox="1"/>
          <p:nvPr/>
        </p:nvSpPr>
        <p:spPr>
          <a:xfrm>
            <a:off x="1680273" y="4946208"/>
            <a:ext cx="88314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최근 </a:t>
            </a:r>
            <a:r>
              <a:rPr kumimoji="1"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ICT</a:t>
            </a:r>
            <a:r>
              <a:rPr kumimoji="1"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의존도가 증가하면서 보안 취약점에 대한 </a:t>
            </a:r>
            <a:r>
              <a:rPr kumimoji="1" lang="ko-KR" altLang="en-US" dirty="0">
                <a:solidFill>
                  <a:schemeClr val="accent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보안사고</a:t>
            </a:r>
            <a:r>
              <a:rPr kumimoji="1"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가 급증</a:t>
            </a:r>
            <a:endParaRPr kumimoji="1" lang="en-US" altLang="ko-KR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  <a:p>
            <a:pPr algn="ctr"/>
            <a:r>
              <a:rPr kumimoji="1"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정부에서도 </a:t>
            </a:r>
            <a:r>
              <a:rPr kumimoji="1" lang="ko-KR" altLang="en-US" dirty="0">
                <a:solidFill>
                  <a:schemeClr val="accent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시큐어 코딩을 의무화</a:t>
            </a:r>
            <a:r>
              <a:rPr kumimoji="1"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하는 범위를 넓히고 엄격해지는 단계</a:t>
            </a:r>
            <a:endParaRPr kumimoji="1" lang="en-US" altLang="ko-KR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  <a:p>
            <a:pPr algn="ctr"/>
            <a:r>
              <a:rPr kumimoji="1"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시큐어코딩에 대한 필요성이 증대됨</a:t>
            </a:r>
            <a:endParaRPr kumimoji="1" lang="en-US" altLang="ko-KR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1DD1201A-4282-412C-AB5E-350BF5580D5B}"/>
              </a:ext>
            </a:extLst>
          </p:cNvPr>
          <p:cNvSpPr txBox="1"/>
          <p:nvPr/>
        </p:nvSpPr>
        <p:spPr>
          <a:xfrm>
            <a:off x="287092" y="6289314"/>
            <a:ext cx="6121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6</a:t>
            </a:r>
            <a:endParaRPr lang="ko-KR" altLang="en-US" sz="2800" b="1" dirty="0">
              <a:solidFill>
                <a:schemeClr val="accent1"/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7319" y="1702475"/>
            <a:ext cx="3103216" cy="27686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5763" y="1702475"/>
            <a:ext cx="3256637" cy="276862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062" y="1702475"/>
            <a:ext cx="3123782" cy="27686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A9F2492-5C6A-470B-99BC-12391F97C8E4}"/>
              </a:ext>
            </a:extLst>
          </p:cNvPr>
          <p:cNvSpPr txBox="1"/>
          <p:nvPr/>
        </p:nvSpPr>
        <p:spPr>
          <a:xfrm>
            <a:off x="8357274" y="1319022"/>
            <a:ext cx="2483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머니투데이 </a:t>
            </a:r>
            <a:r>
              <a:rPr kumimoji="1"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2017.11.22.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6A76C86-DF1C-4977-B3D0-96B7BED9EE25}"/>
              </a:ext>
            </a:extLst>
          </p:cNvPr>
          <p:cNvSpPr txBox="1"/>
          <p:nvPr/>
        </p:nvSpPr>
        <p:spPr>
          <a:xfrm>
            <a:off x="4822250" y="1327535"/>
            <a:ext cx="26333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아이뉴스</a:t>
            </a:r>
            <a:r>
              <a:rPr kumimoji="1"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24</a:t>
            </a:r>
            <a:r>
              <a:rPr kumimoji="1"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 </a:t>
            </a:r>
            <a:r>
              <a:rPr kumimoji="1"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2017.01.14.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4BC374F-B1FD-445D-B79D-549BA04BB249}"/>
              </a:ext>
            </a:extLst>
          </p:cNvPr>
          <p:cNvSpPr txBox="1"/>
          <p:nvPr/>
        </p:nvSpPr>
        <p:spPr>
          <a:xfrm>
            <a:off x="1437300" y="1315271"/>
            <a:ext cx="2483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전자신문 </a:t>
            </a:r>
            <a:r>
              <a:rPr kumimoji="1"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2017.11.12.</a:t>
            </a:r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id="{9421EB5D-3DB9-5546-A38A-EFC159C943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559678"/>
            <a:ext cx="3833906" cy="723022"/>
          </a:xfrm>
        </p:spPr>
        <p:txBody>
          <a:bodyPr>
            <a:normAutofit/>
          </a:bodyPr>
          <a:lstStyle/>
          <a:p>
            <a:pPr algn="l"/>
            <a:r>
              <a:rPr lang="ko-KR" altLang="en-US" sz="4000" b="1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종합 설계 개요</a:t>
            </a:r>
          </a:p>
        </p:txBody>
      </p:sp>
    </p:spTree>
    <p:extLst>
      <p:ext uri="{BB962C8B-B14F-4D97-AF65-F5344CB8AC3E}">
        <p14:creationId xmlns:p14="http://schemas.microsoft.com/office/powerpoint/2010/main" val="11537559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CB596F-B933-471C-A9F5-AE495F140F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64106" y="746866"/>
            <a:ext cx="6248398" cy="535834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연구 개발 목표</a:t>
            </a:r>
            <a:endParaRPr lang="en-US" altLang="ko-KR" i="1" dirty="0">
              <a:solidFill>
                <a:schemeClr val="accent1">
                  <a:lumMod val="60000"/>
                  <a:lumOff val="40000"/>
                </a:schemeClr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5" name="텍스트 상자 4"/>
          <p:cNvSpPr txBox="1"/>
          <p:nvPr/>
        </p:nvSpPr>
        <p:spPr>
          <a:xfrm>
            <a:off x="2002887" y="1972521"/>
            <a:ext cx="9981966" cy="25699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3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시큐어 코딩 규칙을 바탕으로 룰체커에 사용할 시큐어 코딩 항목을 적용</a:t>
            </a:r>
            <a:endParaRPr kumimoji="1" lang="en-US" altLang="ko-KR" sz="2300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  <a:p>
            <a:endParaRPr kumimoji="1" lang="en-US" altLang="ko-KR" sz="2300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  <a:p>
            <a:endParaRPr kumimoji="1" lang="en-US" altLang="ko-KR" sz="2300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  <a:p>
            <a:r>
              <a:rPr kumimoji="1" lang="ko-KR" altLang="en-US" sz="23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이클립스 플러그인으로서 작동</a:t>
            </a:r>
            <a:endParaRPr kumimoji="1" lang="en-US" altLang="ko-KR" sz="2300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  <a:p>
            <a:endParaRPr kumimoji="1" lang="en-US" altLang="ko-KR" sz="2300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  <a:p>
            <a:endParaRPr kumimoji="1" lang="en-US" altLang="ko-KR" sz="2300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  <a:p>
            <a:r>
              <a:rPr kumimoji="1" lang="ko-KR" altLang="en-US" sz="23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플러그인 실행으로 입력된 코드에 대한 보안약점 검사</a:t>
            </a:r>
            <a:endParaRPr kumimoji="1" lang="en-US" altLang="ko-KR" sz="2300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8" name="TextBox 2">
            <a:extLst>
              <a:ext uri="{FF2B5EF4-FFF2-40B4-BE49-F238E27FC236}">
                <a16:creationId xmlns:a16="http://schemas.microsoft.com/office/drawing/2014/main" id="{1DD1201A-4282-412C-AB5E-350BF5580D5B}"/>
              </a:ext>
            </a:extLst>
          </p:cNvPr>
          <p:cNvSpPr txBox="1"/>
          <p:nvPr/>
        </p:nvSpPr>
        <p:spPr>
          <a:xfrm>
            <a:off x="287092" y="6289314"/>
            <a:ext cx="6121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7</a:t>
            </a:r>
            <a:endParaRPr lang="ko-KR" altLang="en-US" sz="2800" b="1" dirty="0">
              <a:solidFill>
                <a:schemeClr val="accent1"/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1321852" y="1827194"/>
            <a:ext cx="681035" cy="681035"/>
          </a:xfrm>
          <a:prstGeom prst="ellipse">
            <a:avLst/>
          </a:prstGeom>
          <a:solidFill>
            <a:schemeClr val="accent2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6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1.</a:t>
            </a:r>
            <a:endParaRPr kumimoji="1" lang="ko-KR" altLang="en-US" sz="3600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1321851" y="2857532"/>
            <a:ext cx="681035" cy="681035"/>
          </a:xfrm>
          <a:prstGeom prst="ellipse">
            <a:avLst/>
          </a:prstGeom>
          <a:solidFill>
            <a:schemeClr val="accent2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6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2.</a:t>
            </a:r>
            <a:endParaRPr kumimoji="1" lang="ko-KR" altLang="en-US" sz="3600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1321850" y="3887870"/>
            <a:ext cx="681035" cy="681035"/>
          </a:xfrm>
          <a:prstGeom prst="ellipse">
            <a:avLst/>
          </a:prstGeom>
          <a:solidFill>
            <a:schemeClr val="accent2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600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3.</a:t>
            </a:r>
            <a:endParaRPr kumimoji="1" lang="ko-KR" altLang="en-US" sz="3600" dirty="0">
              <a:latin typeface="BM DoHyeon OTF" panose="020B0600000101010101" pitchFamily="34" charset="-127"/>
              <a:ea typeface="BM DoHyeon OTF" panose="020B0600000101010101" pitchFamily="34" charset="-127"/>
              <a:cs typeface="BM DoHyeon OTF" charset="-127"/>
            </a:endParaRP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B814E028-FB9D-B140-B240-D3AA9C97E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559678"/>
            <a:ext cx="3833906" cy="723022"/>
          </a:xfrm>
        </p:spPr>
        <p:txBody>
          <a:bodyPr>
            <a:normAutofit/>
          </a:bodyPr>
          <a:lstStyle/>
          <a:p>
            <a:pPr algn="l"/>
            <a:r>
              <a:rPr lang="ko-KR" altLang="en-US" sz="4000" b="1" dirty="0">
                <a:latin typeface="BM DoHyeon OTF" panose="020B0600000101010101" pitchFamily="34" charset="-127"/>
                <a:ea typeface="BM DoHyeon OTF" panose="020B0600000101010101" pitchFamily="34" charset="-127"/>
                <a:cs typeface="BM DoHyeon OTF" charset="-127"/>
              </a:rPr>
              <a:t>종합 설계 개요</a:t>
            </a:r>
          </a:p>
        </p:txBody>
      </p:sp>
    </p:spTree>
    <p:extLst>
      <p:ext uri="{BB962C8B-B14F-4D97-AF65-F5344CB8AC3E}">
        <p14:creationId xmlns:p14="http://schemas.microsoft.com/office/powerpoint/2010/main" val="834338772"/>
      </p:ext>
    </p:extLst>
  </p:cSld>
  <p:clrMapOvr>
    <a:masterClrMapping/>
  </p:clrMapOvr>
</p:sld>
</file>

<file path=ppt/theme/theme1.xml><?xml version="1.0" encoding="utf-8"?>
<a:theme xmlns:a="http://schemas.openxmlformats.org/drawingml/2006/main" name="헤드라인">
  <a:themeElements>
    <a:clrScheme name="헤드라인">
      <a:dk1>
        <a:sysClr val="windowText" lastClr="000000"/>
      </a:dk1>
      <a:lt1>
        <a:sysClr val="window" lastClr="FFFFFF"/>
      </a:lt1>
      <a:dk2>
        <a:srgbClr val="1B2135"/>
      </a:dk2>
      <a:lt2>
        <a:srgbClr val="F4EFDF"/>
      </a:lt2>
      <a:accent1>
        <a:srgbClr val="33A485"/>
      </a:accent1>
      <a:accent2>
        <a:srgbClr val="EC6E39"/>
      </a:accent2>
      <a:accent3>
        <a:srgbClr val="D5A52C"/>
      </a:accent3>
      <a:accent4>
        <a:srgbClr val="909081"/>
      </a:accent4>
      <a:accent5>
        <a:srgbClr val="3BA1C1"/>
      </a:accent5>
      <a:accent6>
        <a:srgbClr val="916A8C"/>
      </a:accent6>
      <a:hlink>
        <a:srgbClr val="3BA1C1"/>
      </a:hlink>
      <a:folHlink>
        <a:srgbClr val="916A8C"/>
      </a:folHlink>
    </a:clrScheme>
    <a:fontScheme name="헤드라인">
      <a:majorFont>
        <a:latin typeface="Century Schoolbook" panose="02040604050505020304"/>
        <a:ea typeface=""/>
        <a:cs typeface=""/>
      </a:majorFont>
      <a:minorFont>
        <a:latin typeface="Corbel" panose="020B0503020204020204"/>
        <a:ea typeface=""/>
        <a:cs typeface=""/>
      </a:minorFont>
    </a:fontScheme>
    <a:fmtScheme name="헤드라인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100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88900" dist="25400" dir="10800000">
              <a:srgbClr val="000000">
                <a:alpha val="25000"/>
              </a:srgbClr>
            </a:innerShdw>
            <a:outerShdw blurRad="25400" dist="25400" dir="5400000" rotWithShape="0">
              <a:srgbClr val="FFFFFF">
                <a:alpha val="1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eadlines" id="{3841520A-25F2-4EB8-BE4C-611DB5ABEED9}" vid="{0A845BBA-79DB-48B1-B20E-7DB1D9224837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Headlines</Template>
  <TotalTime>9062</TotalTime>
  <Words>2091</Words>
  <Application>Microsoft Macintosh PowerPoint</Application>
  <PresentationFormat>와이드스크린</PresentationFormat>
  <Paragraphs>622</Paragraphs>
  <Slides>47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47</vt:i4>
      </vt:variant>
    </vt:vector>
  </HeadingPairs>
  <TitlesOfParts>
    <vt:vector size="55" baseType="lpstr">
      <vt:lpstr>맑은 고딕</vt:lpstr>
      <vt:lpstr>배달의민족 도현</vt:lpstr>
      <vt:lpstr>BM DoHyeon OTF</vt:lpstr>
      <vt:lpstr>BM HANNA 11yrs old OTF</vt:lpstr>
      <vt:lpstr>Arial</vt:lpstr>
      <vt:lpstr>Century Schoolbook</vt:lpstr>
      <vt:lpstr>Corbel</vt:lpstr>
      <vt:lpstr>헤드라인</vt:lpstr>
      <vt:lpstr>SEEKCURE:시큐어코딩 룰체커 (SEEKCURE:rulechecker for secure coding)</vt:lpstr>
      <vt:lpstr>차례</vt:lpstr>
      <vt:lpstr>종합 설계 개요</vt:lpstr>
      <vt:lpstr>종합 설계 개요</vt:lpstr>
      <vt:lpstr>PowerPoint 프레젠테이션</vt:lpstr>
      <vt:lpstr>종합 설계 개요</vt:lpstr>
      <vt:lpstr>종합 설계 개요</vt:lpstr>
      <vt:lpstr>종합 설계 개요</vt:lpstr>
      <vt:lpstr>종합 설계 개요</vt:lpstr>
      <vt:lpstr>종합 설계 개요</vt:lpstr>
      <vt:lpstr>종합 설계 개요</vt:lpstr>
      <vt:lpstr>관련 연구 및 사례</vt:lpstr>
      <vt:lpstr>시스템 시나리오</vt:lpstr>
      <vt:lpstr>시스템 구성도</vt:lpstr>
      <vt:lpstr>시스템 모듈 상세 설계</vt:lpstr>
      <vt:lpstr>시스템 모듈 상세 설계</vt:lpstr>
      <vt:lpstr>시스템 모듈 상세 설계</vt:lpstr>
      <vt:lpstr>시스템 모듈 상세 설계</vt:lpstr>
      <vt:lpstr>시스템 모듈 상세 설계</vt:lpstr>
      <vt:lpstr>시스템 모듈 상세 설계</vt:lpstr>
      <vt:lpstr>시스템 모듈 상세 설계</vt:lpstr>
      <vt:lpstr>시스템 모듈 상세 설계</vt:lpstr>
      <vt:lpstr>시스템 모듈 상세 설계</vt:lpstr>
      <vt:lpstr>시스템 모듈 상세 설계</vt:lpstr>
      <vt:lpstr>시스템 모듈 상세 설계</vt:lpstr>
      <vt:lpstr>시스템 모듈 상세 설계</vt:lpstr>
      <vt:lpstr>시스템 모듈 상세 설계</vt:lpstr>
      <vt:lpstr>시스템 모듈 상세 설계</vt:lpstr>
      <vt:lpstr>시스템 모듈 상세 설계</vt:lpstr>
      <vt:lpstr>시스템 모듈 상세 설계</vt:lpstr>
      <vt:lpstr>시스템 모듈 상세 설계</vt:lpstr>
      <vt:lpstr>시스템 모듈 상세 설계</vt:lpstr>
      <vt:lpstr>시스템 모듈 상세 설계</vt:lpstr>
      <vt:lpstr>개발 환경</vt:lpstr>
      <vt:lpstr>개발 방법 개요 </vt:lpstr>
      <vt:lpstr>개발 방법 개요</vt:lpstr>
      <vt:lpstr>개발 방법 순서</vt:lpstr>
      <vt:lpstr>개발 방법 순서</vt:lpstr>
      <vt:lpstr>PowerPoint 프레젠테이션</vt:lpstr>
      <vt:lpstr>개발 방법 샘플</vt:lpstr>
      <vt:lpstr>개발 방법 샘플</vt:lpstr>
      <vt:lpstr>개발 방법 샘플</vt:lpstr>
      <vt:lpstr>데모 환경 설계</vt:lpstr>
      <vt:lpstr>업무 분담</vt:lpstr>
      <vt:lpstr>종합 설계 수행 일정</vt:lpstr>
      <vt:lpstr>참고문헌 기술</vt:lpstr>
      <vt:lpstr>Q&amp;A</vt:lpstr>
    </vt:vector>
  </TitlesOfParts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시큐어코딩을 위한 소스코드 검사 vim 플러그인</dc:title>
  <dc:creator>kcj</dc:creator>
  <cp:lastModifiedBy>윤성철</cp:lastModifiedBy>
  <cp:revision>398</cp:revision>
  <cp:lastPrinted>2018-02-18T23:55:32Z</cp:lastPrinted>
  <dcterms:created xsi:type="dcterms:W3CDTF">2017-11-02T07:00:49Z</dcterms:created>
  <dcterms:modified xsi:type="dcterms:W3CDTF">2018-03-20T12:35:39Z</dcterms:modified>
</cp:coreProperties>
</file>